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62" r:id="rId5"/>
    <p:sldId id="263" r:id="rId6"/>
    <p:sldId id="259" r:id="rId7"/>
    <p:sldId id="264" r:id="rId8"/>
    <p:sldId id="265" r:id="rId9"/>
    <p:sldId id="266" r:id="rId10"/>
    <p:sldId id="267" r:id="rId11"/>
    <p:sldId id="268" r:id="rId12"/>
    <p:sldId id="269" r:id="rId13"/>
    <p:sldId id="260" r:id="rId14"/>
    <p:sldId id="261" r:id="rId15"/>
    <p:sldId id="270" r:id="rId16"/>
    <p:sldId id="271" r:id="rId17"/>
    <p:sldId id="273" r:id="rId18"/>
    <p:sldId id="272" r:id="rId19"/>
  </p:sldIdLst>
  <p:sldSz cx="9144000" cy="6858000" type="screen4x3"/>
  <p:notesSz cx="6858000" cy="9144000"/>
  <p:embeddedFontLst>
    <p:embeddedFont>
      <p:font typeface="Roboto" panose="02000000000000000000" pitchFamily="2" charset="0"/>
      <p:regular r:id="rId21"/>
      <p:bold r:id="rId22"/>
      <p:italic r:id="rId23"/>
      <p:boldItalic r:id="rId24"/>
    </p:embeddedFont>
    <p:embeddedFont>
      <p:font typeface="Verdana" panose="020B060403050404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pCA6SGLeeX1DYEkVwz1WFDTJH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 name="Google Shape;4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10</a:t>
            </a:fld>
            <a:endParaRPr/>
          </a:p>
        </p:txBody>
      </p:sp>
    </p:spTree>
    <p:extLst>
      <p:ext uri="{BB962C8B-B14F-4D97-AF65-F5344CB8AC3E}">
        <p14:creationId xmlns:p14="http://schemas.microsoft.com/office/powerpoint/2010/main" val="4262126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11</a:t>
            </a:fld>
            <a:endParaRPr/>
          </a:p>
        </p:txBody>
      </p:sp>
    </p:spTree>
    <p:extLst>
      <p:ext uri="{BB962C8B-B14F-4D97-AF65-F5344CB8AC3E}">
        <p14:creationId xmlns:p14="http://schemas.microsoft.com/office/powerpoint/2010/main" val="244186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12</a:t>
            </a:fld>
            <a:endParaRPr/>
          </a:p>
        </p:txBody>
      </p:sp>
    </p:spTree>
    <p:extLst>
      <p:ext uri="{BB962C8B-B14F-4D97-AF65-F5344CB8AC3E}">
        <p14:creationId xmlns:p14="http://schemas.microsoft.com/office/powerpoint/2010/main" val="344619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92223c08f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g2492223c08f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9" name="Google Shape;79;g2492223c08f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92223c08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92223c08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87" name="Google Shape;87;g2492223c08f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92223c08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92223c08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87" name="Google Shape;87;g2492223c08f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15</a:t>
            </a:fld>
            <a:endParaRPr/>
          </a:p>
        </p:txBody>
      </p:sp>
    </p:spTree>
    <p:extLst>
      <p:ext uri="{BB962C8B-B14F-4D97-AF65-F5344CB8AC3E}">
        <p14:creationId xmlns:p14="http://schemas.microsoft.com/office/powerpoint/2010/main" val="1623054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92223c08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92223c08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87" name="Google Shape;87;g2492223c08f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16</a:t>
            </a:fld>
            <a:endParaRPr/>
          </a:p>
        </p:txBody>
      </p:sp>
    </p:spTree>
    <p:extLst>
      <p:ext uri="{BB962C8B-B14F-4D97-AF65-F5344CB8AC3E}">
        <p14:creationId xmlns:p14="http://schemas.microsoft.com/office/powerpoint/2010/main" val="2290619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92223c08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92223c08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87" name="Google Shape;87;g2492223c08f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17</a:t>
            </a:fld>
            <a:endParaRPr/>
          </a:p>
        </p:txBody>
      </p:sp>
    </p:spTree>
    <p:extLst>
      <p:ext uri="{BB962C8B-B14F-4D97-AF65-F5344CB8AC3E}">
        <p14:creationId xmlns:p14="http://schemas.microsoft.com/office/powerpoint/2010/main" val="294722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92223c08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92223c08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87" name="Google Shape;87;g2492223c08f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18</a:t>
            </a:fld>
            <a:endParaRPr/>
          </a:p>
        </p:txBody>
      </p:sp>
    </p:spTree>
    <p:extLst>
      <p:ext uri="{BB962C8B-B14F-4D97-AF65-F5344CB8AC3E}">
        <p14:creationId xmlns:p14="http://schemas.microsoft.com/office/powerpoint/2010/main" val="424662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55" name="Google Shape;5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492223c08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g2492223c08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63" name="Google Shape;63;g2492223c08f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492223c08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g2492223c08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63" name="Google Shape;63;g2492223c08f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4</a:t>
            </a:fld>
            <a:endParaRPr/>
          </a:p>
        </p:txBody>
      </p:sp>
    </p:spTree>
    <p:extLst>
      <p:ext uri="{BB962C8B-B14F-4D97-AF65-F5344CB8AC3E}">
        <p14:creationId xmlns:p14="http://schemas.microsoft.com/office/powerpoint/2010/main" val="427167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492223c08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g2492223c08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63" name="Google Shape;63;g2492223c08f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5</a:t>
            </a:fld>
            <a:endParaRPr/>
          </a:p>
        </p:txBody>
      </p:sp>
    </p:spTree>
    <p:extLst>
      <p:ext uri="{BB962C8B-B14F-4D97-AF65-F5344CB8AC3E}">
        <p14:creationId xmlns:p14="http://schemas.microsoft.com/office/powerpoint/2010/main" val="130192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7</a:t>
            </a:fld>
            <a:endParaRPr/>
          </a:p>
        </p:txBody>
      </p:sp>
    </p:spTree>
    <p:extLst>
      <p:ext uri="{BB962C8B-B14F-4D97-AF65-F5344CB8AC3E}">
        <p14:creationId xmlns:p14="http://schemas.microsoft.com/office/powerpoint/2010/main" val="83545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8</a:t>
            </a:fld>
            <a:endParaRPr/>
          </a:p>
        </p:txBody>
      </p:sp>
    </p:spTree>
    <p:extLst>
      <p:ext uri="{BB962C8B-B14F-4D97-AF65-F5344CB8AC3E}">
        <p14:creationId xmlns:p14="http://schemas.microsoft.com/office/powerpoint/2010/main" val="260943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492223c08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2492223c08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200"/>
              <a:buFont typeface="Arial"/>
              <a:buNone/>
            </a:pPr>
            <a:endParaRPr sz="1200">
              <a:solidFill>
                <a:schemeClr val="lt1"/>
              </a:solidFill>
            </a:endParaRPr>
          </a:p>
        </p:txBody>
      </p:sp>
      <p:sp>
        <p:nvSpPr>
          <p:cNvPr id="71" name="Google Shape;71;g2492223c08f_0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it-IT"/>
              <a:t>9</a:t>
            </a:fld>
            <a:endParaRPr/>
          </a:p>
        </p:txBody>
      </p:sp>
    </p:spTree>
    <p:extLst>
      <p:ext uri="{BB962C8B-B14F-4D97-AF65-F5344CB8AC3E}">
        <p14:creationId xmlns:p14="http://schemas.microsoft.com/office/powerpoint/2010/main" val="4013943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titolo" type="title">
  <p:cSld name="TITLE">
    <p:bg>
      <p:bgPr>
        <a:solidFill>
          <a:schemeClr val="dk1"/>
        </a:solidFill>
        <a:effectLst/>
      </p:bgPr>
    </p:bg>
    <p:spTree>
      <p:nvGrpSpPr>
        <p:cNvPr id="1" name="Shape 18"/>
        <p:cNvGrpSpPr/>
        <p:nvPr/>
      </p:nvGrpSpPr>
      <p:grpSpPr>
        <a:xfrm>
          <a:off x="0" y="0"/>
          <a:ext cx="0" cy="0"/>
          <a:chOff x="0" y="0"/>
          <a:chExt cx="0" cy="0"/>
        </a:xfrm>
      </p:grpSpPr>
      <p:sp>
        <p:nvSpPr>
          <p:cNvPr id="19" name="Google Shape;19;p132"/>
          <p:cNvSpPr txBox="1">
            <a:spLocks noGrp="1"/>
          </p:cNvSpPr>
          <p:nvPr>
            <p:ph type="ctrTitle"/>
          </p:nvPr>
        </p:nvSpPr>
        <p:spPr>
          <a:xfrm>
            <a:off x="685800" y="2202433"/>
            <a:ext cx="7772400" cy="115455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2"/>
          <p:cNvSpPr txBox="1">
            <a:spLocks noGrp="1"/>
          </p:cNvSpPr>
          <p:nvPr>
            <p:ph type="subTitle" idx="1"/>
          </p:nvPr>
        </p:nvSpPr>
        <p:spPr>
          <a:xfrm>
            <a:off x="1371600" y="3645024"/>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200">
                <a:solidFill>
                  <a:srgbClr val="888888"/>
                </a:solidFill>
                <a:latin typeface="Roboto"/>
                <a:ea typeface="Roboto"/>
                <a:cs typeface="Roboto"/>
                <a:sym typeface="Roboto"/>
              </a:defRPr>
            </a:lvl1pPr>
            <a:lvl2pPr lvl="1" algn="ctr">
              <a:lnSpc>
                <a:spcPct val="100000"/>
              </a:lnSpc>
              <a:spcBef>
                <a:spcPts val="380"/>
              </a:spcBef>
              <a:spcAft>
                <a:spcPts val="0"/>
              </a:spcAft>
              <a:buSzPts val="1900"/>
              <a:buNone/>
              <a:defRPr>
                <a:solidFill>
                  <a:srgbClr val="888888"/>
                </a:solidFill>
              </a:defRPr>
            </a:lvl2pPr>
            <a:lvl3pPr lvl="2" algn="ctr">
              <a:lnSpc>
                <a:spcPct val="100000"/>
              </a:lnSpc>
              <a:spcBef>
                <a:spcPts val="380"/>
              </a:spcBef>
              <a:spcAft>
                <a:spcPts val="0"/>
              </a:spcAft>
              <a:buSzPts val="1900"/>
              <a:buNone/>
              <a:defRPr>
                <a:solidFill>
                  <a:srgbClr val="888888"/>
                </a:solidFill>
              </a:defRPr>
            </a:lvl3pPr>
            <a:lvl4pPr lvl="3" algn="ctr">
              <a:lnSpc>
                <a:spcPct val="100000"/>
              </a:lnSpc>
              <a:spcBef>
                <a:spcPts val="380"/>
              </a:spcBef>
              <a:spcAft>
                <a:spcPts val="0"/>
              </a:spcAft>
              <a:buSzPts val="1900"/>
              <a:buNone/>
              <a:defRPr>
                <a:solidFill>
                  <a:srgbClr val="888888"/>
                </a:solidFill>
              </a:defRPr>
            </a:lvl4pPr>
            <a:lvl5pPr lvl="4" algn="ctr">
              <a:lnSpc>
                <a:spcPct val="100000"/>
              </a:lnSpc>
              <a:spcBef>
                <a:spcPts val="380"/>
              </a:spcBef>
              <a:spcAft>
                <a:spcPts val="0"/>
              </a:spcAft>
              <a:buSzPts val="19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pic>
        <p:nvPicPr>
          <p:cNvPr id="21" name="Google Shape;21;p132" descr="SERLAB_BLACK-10.png"/>
          <p:cNvPicPr preferRelativeResize="0"/>
          <p:nvPr/>
        </p:nvPicPr>
        <p:blipFill rotWithShape="1">
          <a:blip r:embed="rId2">
            <a:alphaModFix/>
          </a:blip>
          <a:srcRect/>
          <a:stretch/>
        </p:blipFill>
        <p:spPr>
          <a:xfrm>
            <a:off x="3059832" y="5802647"/>
            <a:ext cx="3021058" cy="650689"/>
          </a:xfrm>
          <a:prstGeom prst="rect">
            <a:avLst/>
          </a:prstGeom>
          <a:noFill/>
          <a:ln>
            <a:noFill/>
          </a:ln>
        </p:spPr>
      </p:pic>
      <p:pic>
        <p:nvPicPr>
          <p:cNvPr id="22" name="Google Shape;22;p132" descr="SERLAB_PPT_comp-16.png"/>
          <p:cNvPicPr preferRelativeResize="0"/>
          <p:nvPr/>
        </p:nvPicPr>
        <p:blipFill rotWithShape="1">
          <a:blip r:embed="rId3">
            <a:alphaModFix/>
          </a:blip>
          <a:srcRect/>
          <a:stretch/>
        </p:blipFill>
        <p:spPr>
          <a:xfrm>
            <a:off x="7524328" y="188640"/>
            <a:ext cx="1511157" cy="1034252"/>
          </a:xfrm>
          <a:prstGeom prst="rect">
            <a:avLst/>
          </a:prstGeom>
          <a:noFill/>
          <a:ln>
            <a:noFill/>
          </a:ln>
        </p:spPr>
      </p:pic>
      <p:pic>
        <p:nvPicPr>
          <p:cNvPr id="23" name="Google Shape;23;p132" descr="SERLAB_PPT_comp-15.png"/>
          <p:cNvPicPr preferRelativeResize="0"/>
          <p:nvPr/>
        </p:nvPicPr>
        <p:blipFill rotWithShape="1">
          <a:blip r:embed="rId4">
            <a:alphaModFix/>
          </a:blip>
          <a:srcRect/>
          <a:stretch/>
        </p:blipFill>
        <p:spPr>
          <a:xfrm>
            <a:off x="251520" y="188640"/>
            <a:ext cx="1512168" cy="118972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p:cSld name="Titolo e contenuto">
    <p:spTree>
      <p:nvGrpSpPr>
        <p:cNvPr id="1" name="Shape 24"/>
        <p:cNvGrpSpPr/>
        <p:nvPr/>
      </p:nvGrpSpPr>
      <p:grpSpPr>
        <a:xfrm>
          <a:off x="0" y="0"/>
          <a:ext cx="0" cy="0"/>
          <a:chOff x="0" y="0"/>
          <a:chExt cx="0" cy="0"/>
        </a:xfrm>
      </p:grpSpPr>
      <p:sp>
        <p:nvSpPr>
          <p:cNvPr id="25" name="Google Shape;25;p133"/>
          <p:cNvSpPr txBox="1">
            <a:spLocks noGrp="1"/>
          </p:cNvSpPr>
          <p:nvPr>
            <p:ph type="title"/>
          </p:nvPr>
        </p:nvSpPr>
        <p:spPr>
          <a:xfrm>
            <a:off x="426256" y="620688"/>
            <a:ext cx="7859216" cy="65293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3"/>
          <p:cNvSpPr txBox="1">
            <a:spLocks noGrp="1"/>
          </p:cNvSpPr>
          <p:nvPr>
            <p:ph type="body" idx="1"/>
          </p:nvPr>
        </p:nvSpPr>
        <p:spPr>
          <a:xfrm>
            <a:off x="426256" y="1412776"/>
            <a:ext cx="7859216" cy="464137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33"/>
          <p:cNvSpPr txBox="1"/>
          <p:nvPr/>
        </p:nvSpPr>
        <p:spPr>
          <a:xfrm>
            <a:off x="-108521" y="6525344"/>
            <a:ext cx="586800" cy="366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it-IT" sz="1000" b="0" i="0" u="none" strike="noStrike" cap="none">
                <a:solidFill>
                  <a:srgbClr val="7F7F7F"/>
                </a:solidFill>
                <a:latin typeface="Verdana"/>
                <a:ea typeface="Verdana"/>
                <a:cs typeface="Verdana"/>
                <a:sym typeface="Verdana"/>
              </a:rPr>
              <a:t>‹N›</a:t>
            </a:fld>
            <a:endParaRPr sz="1000" b="0" i="0" u="none" strike="noStrike" cap="none">
              <a:solidFill>
                <a:srgbClr val="7F7F7F"/>
              </a:solidFill>
              <a:latin typeface="Verdana"/>
              <a:ea typeface="Verdana"/>
              <a:cs typeface="Verdana"/>
              <a:sym typeface="Verdana"/>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olo verticale e testo">
  <p:cSld name="Titolo verticale e testo">
    <p:spTree>
      <p:nvGrpSpPr>
        <p:cNvPr id="1" name="Shape 29"/>
        <p:cNvGrpSpPr/>
        <p:nvPr/>
      </p:nvGrpSpPr>
      <p:grpSpPr>
        <a:xfrm>
          <a:off x="0" y="0"/>
          <a:ext cx="0" cy="0"/>
          <a:chOff x="0" y="0"/>
          <a:chExt cx="0" cy="0"/>
        </a:xfrm>
      </p:grpSpPr>
      <p:sp>
        <p:nvSpPr>
          <p:cNvPr id="30" name="Google Shape;30;p134"/>
          <p:cNvSpPr txBox="1">
            <a:spLocks noGrp="1"/>
          </p:cNvSpPr>
          <p:nvPr>
            <p:ph type="title"/>
          </p:nvPr>
        </p:nvSpPr>
        <p:spPr>
          <a:xfrm>
            <a:off x="457200" y="2276872"/>
            <a:ext cx="8229600" cy="854968"/>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estazione sezione">
  <p:cSld name="Intestazione sezione">
    <p:spTree>
      <p:nvGrpSpPr>
        <p:cNvPr id="1" name="Shape 31"/>
        <p:cNvGrpSpPr/>
        <p:nvPr/>
      </p:nvGrpSpPr>
      <p:grpSpPr>
        <a:xfrm>
          <a:off x="0" y="0"/>
          <a:ext cx="0" cy="0"/>
          <a:chOff x="0" y="0"/>
          <a:chExt cx="0" cy="0"/>
        </a:xfrm>
      </p:grpSpPr>
      <p:sp>
        <p:nvSpPr>
          <p:cNvPr id="32" name="Google Shape;32;p135"/>
          <p:cNvSpPr txBox="1">
            <a:spLocks noGrp="1"/>
          </p:cNvSpPr>
          <p:nvPr>
            <p:ph type="title"/>
          </p:nvPr>
        </p:nvSpPr>
        <p:spPr>
          <a:xfrm>
            <a:off x="722313" y="2708920"/>
            <a:ext cx="7772400" cy="136207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rgbClr val="FFFFFF"/>
              </a:buClr>
              <a:buSzPts val="2800"/>
              <a:buFont typeface="Roboto"/>
              <a:buNone/>
              <a:defRPr sz="2800" b="1"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5"/>
          <p:cNvSpPr txBox="1">
            <a:spLocks noGrp="1"/>
          </p:cNvSpPr>
          <p:nvPr>
            <p:ph type="sldNum" idx="12"/>
          </p:nvPr>
        </p:nvSpPr>
        <p:spPr>
          <a:xfrm>
            <a:off x="351852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34"/>
        <p:cNvGrpSpPr/>
        <p:nvPr/>
      </p:nvGrpSpPr>
      <p:grpSpPr>
        <a:xfrm>
          <a:off x="0" y="0"/>
          <a:ext cx="0" cy="0"/>
          <a:chOff x="0" y="0"/>
          <a:chExt cx="0" cy="0"/>
        </a:xfrm>
      </p:grpSpPr>
      <p:sp>
        <p:nvSpPr>
          <p:cNvPr id="35" name="Google Shape;35;p136"/>
          <p:cNvSpPr txBox="1">
            <a:spLocks noGrp="1"/>
          </p:cNvSpPr>
          <p:nvPr>
            <p:ph type="title"/>
          </p:nvPr>
        </p:nvSpPr>
        <p:spPr>
          <a:xfrm>
            <a:off x="426256" y="620688"/>
            <a:ext cx="7859216" cy="65293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6"/>
          <p:cNvSpPr txBox="1">
            <a:spLocks noGrp="1"/>
          </p:cNvSpPr>
          <p:nvPr>
            <p:ph type="body" idx="1"/>
          </p:nvPr>
        </p:nvSpPr>
        <p:spPr>
          <a:xfrm>
            <a:off x="827584" y="1600200"/>
            <a:ext cx="3816424" cy="4525963"/>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380"/>
              </a:spcBef>
              <a:spcAft>
                <a:spcPts val="0"/>
              </a:spcAft>
              <a:buSzPts val="1900"/>
              <a:buChar char="•"/>
              <a:defRPr sz="1900"/>
            </a:lvl1pPr>
            <a:lvl2pPr marL="914400" lvl="1" indent="-349250" algn="l">
              <a:lnSpc>
                <a:spcPct val="100000"/>
              </a:lnSpc>
              <a:spcBef>
                <a:spcPts val="380"/>
              </a:spcBef>
              <a:spcAft>
                <a:spcPts val="0"/>
              </a:spcAft>
              <a:buSzPts val="1900"/>
              <a:buChar char="•"/>
              <a:defRPr sz="1900"/>
            </a:lvl2pPr>
            <a:lvl3pPr marL="1371600" lvl="2" indent="-349250" algn="l">
              <a:lnSpc>
                <a:spcPct val="100000"/>
              </a:lnSpc>
              <a:spcBef>
                <a:spcPts val="380"/>
              </a:spcBef>
              <a:spcAft>
                <a:spcPts val="0"/>
              </a:spcAft>
              <a:buSzPts val="1900"/>
              <a:buChar char="•"/>
              <a:defRPr sz="1900"/>
            </a:lvl3pPr>
            <a:lvl4pPr marL="1828800" lvl="3" indent="-349250" algn="l">
              <a:lnSpc>
                <a:spcPct val="100000"/>
              </a:lnSpc>
              <a:spcBef>
                <a:spcPts val="380"/>
              </a:spcBef>
              <a:spcAft>
                <a:spcPts val="0"/>
              </a:spcAft>
              <a:buSzPts val="1900"/>
              <a:buChar char="•"/>
              <a:defRPr sz="1900"/>
            </a:lvl4pPr>
            <a:lvl5pPr marL="2286000" lvl="4" indent="-349250" algn="l">
              <a:lnSpc>
                <a:spcPct val="100000"/>
              </a:lnSpc>
              <a:spcBef>
                <a:spcPts val="380"/>
              </a:spcBef>
              <a:spcAft>
                <a:spcPts val="0"/>
              </a:spcAft>
              <a:buSzPts val="1900"/>
              <a:buChar char="•"/>
              <a:defRPr sz="19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36"/>
          <p:cNvSpPr txBox="1">
            <a:spLocks noGrp="1"/>
          </p:cNvSpPr>
          <p:nvPr>
            <p:ph type="body" idx="2"/>
          </p:nvPr>
        </p:nvSpPr>
        <p:spPr>
          <a:xfrm>
            <a:off x="4860032" y="1600200"/>
            <a:ext cx="3826768" cy="4525963"/>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380"/>
              </a:spcBef>
              <a:spcAft>
                <a:spcPts val="0"/>
              </a:spcAft>
              <a:buSzPts val="1900"/>
              <a:buChar char="•"/>
              <a:defRPr sz="1900"/>
            </a:lvl1pPr>
            <a:lvl2pPr marL="914400" lvl="1" indent="-349250" algn="l">
              <a:lnSpc>
                <a:spcPct val="100000"/>
              </a:lnSpc>
              <a:spcBef>
                <a:spcPts val="380"/>
              </a:spcBef>
              <a:spcAft>
                <a:spcPts val="0"/>
              </a:spcAft>
              <a:buSzPts val="1900"/>
              <a:buChar char="•"/>
              <a:defRPr sz="1900"/>
            </a:lvl2pPr>
            <a:lvl3pPr marL="1371600" lvl="2" indent="-349250" algn="l">
              <a:lnSpc>
                <a:spcPct val="100000"/>
              </a:lnSpc>
              <a:spcBef>
                <a:spcPts val="380"/>
              </a:spcBef>
              <a:spcAft>
                <a:spcPts val="0"/>
              </a:spcAft>
              <a:buSzPts val="1900"/>
              <a:buChar char="•"/>
              <a:defRPr sz="1900"/>
            </a:lvl3pPr>
            <a:lvl4pPr marL="1828800" lvl="3" indent="-349250" algn="l">
              <a:lnSpc>
                <a:spcPct val="100000"/>
              </a:lnSpc>
              <a:spcBef>
                <a:spcPts val="380"/>
              </a:spcBef>
              <a:spcAft>
                <a:spcPts val="0"/>
              </a:spcAft>
              <a:buSzPts val="1900"/>
              <a:buChar char="•"/>
              <a:defRPr sz="1900"/>
            </a:lvl4pPr>
            <a:lvl5pPr marL="2286000" lvl="4" indent="-349250" algn="l">
              <a:lnSpc>
                <a:spcPct val="100000"/>
              </a:lnSpc>
              <a:spcBef>
                <a:spcPts val="380"/>
              </a:spcBef>
              <a:spcAft>
                <a:spcPts val="0"/>
              </a:spcAft>
              <a:buSzPts val="1900"/>
              <a:buChar char="•"/>
              <a:defRPr sz="19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136"/>
          <p:cNvSpPr txBox="1">
            <a:spLocks noGrp="1"/>
          </p:cNvSpPr>
          <p:nvPr>
            <p:ph type="sldNum" idx="12"/>
          </p:nvPr>
        </p:nvSpPr>
        <p:spPr>
          <a:xfrm>
            <a:off x="351852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1"/>
          <p:cNvSpPr txBox="1">
            <a:spLocks noGrp="1"/>
          </p:cNvSpPr>
          <p:nvPr>
            <p:ph type="title"/>
          </p:nvPr>
        </p:nvSpPr>
        <p:spPr>
          <a:xfrm>
            <a:off x="426256" y="620688"/>
            <a:ext cx="7859216" cy="652934"/>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1"/>
          <p:cNvSpPr txBox="1">
            <a:spLocks noGrp="1"/>
          </p:cNvSpPr>
          <p:nvPr>
            <p:ph type="body" idx="1"/>
          </p:nvPr>
        </p:nvSpPr>
        <p:spPr>
          <a:xfrm>
            <a:off x="426256" y="1412776"/>
            <a:ext cx="7859216" cy="4641379"/>
          </a:xfrm>
          <a:prstGeom prst="rect">
            <a:avLst/>
          </a:prstGeom>
          <a:noFill/>
          <a:ln>
            <a:noFill/>
          </a:ln>
        </p:spPr>
        <p:txBody>
          <a:bodyPr spcFirstLastPara="1" wrap="square" lIns="91425" tIns="45700" rIns="91425" bIns="45700" anchor="t" anchorCtr="0">
            <a:normAutofit/>
          </a:bodyPr>
          <a:lstStyle>
            <a:lvl1pPr marL="457200" marR="0" lvl="0" indent="-349250" algn="l" rtl="0">
              <a:lnSpc>
                <a:spcPct val="100000"/>
              </a:lnSpc>
              <a:spcBef>
                <a:spcPts val="380"/>
              </a:spcBef>
              <a:spcAft>
                <a:spcPts val="0"/>
              </a:spcAft>
              <a:buClr>
                <a:schemeClr val="dk1"/>
              </a:buClr>
              <a:buSzPts val="1900"/>
              <a:buFont typeface="Arial"/>
              <a:buChar char="•"/>
              <a:defRPr sz="1900" b="0" i="0" u="none" strike="noStrike" cap="none">
                <a:solidFill>
                  <a:srgbClr val="7F7F7F"/>
                </a:solidFill>
                <a:latin typeface="Roboto"/>
                <a:ea typeface="Roboto"/>
                <a:cs typeface="Roboto"/>
                <a:sym typeface="Roboto"/>
              </a:defRPr>
            </a:lvl1pPr>
            <a:lvl2pPr marL="914400" marR="0" lvl="1" indent="-349250" algn="l" rtl="0">
              <a:lnSpc>
                <a:spcPct val="100000"/>
              </a:lnSpc>
              <a:spcBef>
                <a:spcPts val="380"/>
              </a:spcBef>
              <a:spcAft>
                <a:spcPts val="0"/>
              </a:spcAft>
              <a:buClr>
                <a:schemeClr val="dk1"/>
              </a:buClr>
              <a:buSzPts val="1900"/>
              <a:buFont typeface="Arial"/>
              <a:buChar char="•"/>
              <a:defRPr sz="1900" b="0" i="0" u="none" strike="noStrike" cap="none">
                <a:solidFill>
                  <a:srgbClr val="7F7F7F"/>
                </a:solidFill>
                <a:latin typeface="Roboto"/>
                <a:ea typeface="Roboto"/>
                <a:cs typeface="Roboto"/>
                <a:sym typeface="Roboto"/>
              </a:defRPr>
            </a:lvl2pPr>
            <a:lvl3pPr marL="1371600" marR="0" lvl="2" indent="-349250" algn="l" rtl="0">
              <a:lnSpc>
                <a:spcPct val="100000"/>
              </a:lnSpc>
              <a:spcBef>
                <a:spcPts val="380"/>
              </a:spcBef>
              <a:spcAft>
                <a:spcPts val="0"/>
              </a:spcAft>
              <a:buClr>
                <a:schemeClr val="dk1"/>
              </a:buClr>
              <a:buSzPts val="1900"/>
              <a:buFont typeface="Arial"/>
              <a:buChar char="•"/>
              <a:defRPr sz="1900" b="0" i="0" u="none" strike="noStrike" cap="none">
                <a:solidFill>
                  <a:srgbClr val="7F7F7F"/>
                </a:solidFill>
                <a:latin typeface="Roboto"/>
                <a:ea typeface="Roboto"/>
                <a:cs typeface="Roboto"/>
                <a:sym typeface="Roboto"/>
              </a:defRPr>
            </a:lvl3pPr>
            <a:lvl4pPr marL="1828800" marR="0" lvl="3" indent="-349250" algn="l" rtl="0">
              <a:lnSpc>
                <a:spcPct val="100000"/>
              </a:lnSpc>
              <a:spcBef>
                <a:spcPts val="380"/>
              </a:spcBef>
              <a:spcAft>
                <a:spcPts val="0"/>
              </a:spcAft>
              <a:buClr>
                <a:schemeClr val="dk1"/>
              </a:buClr>
              <a:buSzPts val="1900"/>
              <a:buFont typeface="Arial"/>
              <a:buChar char="•"/>
              <a:defRPr sz="1900" b="0" i="0" u="none" strike="noStrike" cap="none">
                <a:solidFill>
                  <a:srgbClr val="7F7F7F"/>
                </a:solidFill>
                <a:latin typeface="Roboto"/>
                <a:ea typeface="Roboto"/>
                <a:cs typeface="Roboto"/>
                <a:sym typeface="Roboto"/>
              </a:defRPr>
            </a:lvl4pPr>
            <a:lvl5pPr marL="2286000" marR="0" lvl="4" indent="-349250" algn="l" rtl="0">
              <a:lnSpc>
                <a:spcPct val="100000"/>
              </a:lnSpc>
              <a:spcBef>
                <a:spcPts val="380"/>
              </a:spcBef>
              <a:spcAft>
                <a:spcPts val="0"/>
              </a:spcAft>
              <a:buClr>
                <a:schemeClr val="dk1"/>
              </a:buClr>
              <a:buSzPts val="1900"/>
              <a:buFont typeface="Arial"/>
              <a:buChar char="•"/>
              <a:defRPr sz="1900" b="0" i="0" u="none" strike="noStrike" cap="none">
                <a:solidFill>
                  <a:srgbClr val="7F7F7F"/>
                </a:solidFill>
                <a:latin typeface="Roboto"/>
                <a:ea typeface="Roboto"/>
                <a:cs typeface="Roboto"/>
                <a:sym typeface="Robot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pic>
        <p:nvPicPr>
          <p:cNvPr id="13" name="Google Shape;13;p131" descr="SERLAB_PPT_comp-19.png"/>
          <p:cNvPicPr preferRelativeResize="0"/>
          <p:nvPr/>
        </p:nvPicPr>
        <p:blipFill rotWithShape="1">
          <a:blip r:embed="rId7">
            <a:alphaModFix/>
          </a:blip>
          <a:srcRect/>
          <a:stretch/>
        </p:blipFill>
        <p:spPr>
          <a:xfrm>
            <a:off x="8704932" y="6597352"/>
            <a:ext cx="403572" cy="264844"/>
          </a:xfrm>
          <a:prstGeom prst="rect">
            <a:avLst/>
          </a:prstGeom>
          <a:noFill/>
          <a:ln>
            <a:noFill/>
          </a:ln>
        </p:spPr>
      </p:pic>
      <p:cxnSp>
        <p:nvCxnSpPr>
          <p:cNvPr id="14" name="Google Shape;14;p131"/>
          <p:cNvCxnSpPr/>
          <p:nvPr/>
        </p:nvCxnSpPr>
        <p:spPr>
          <a:xfrm>
            <a:off x="8748464" y="404664"/>
            <a:ext cx="0" cy="5760640"/>
          </a:xfrm>
          <a:prstGeom prst="straightConnector1">
            <a:avLst/>
          </a:prstGeom>
          <a:noFill/>
          <a:ln w="9525" cap="flat" cmpd="sng">
            <a:solidFill>
              <a:srgbClr val="7F7F7F"/>
            </a:solidFill>
            <a:prstDash val="solid"/>
            <a:round/>
            <a:headEnd type="none" w="sm" len="sm"/>
            <a:tailEnd type="none" w="sm" len="sm"/>
          </a:ln>
          <a:effectLst>
            <a:outerShdw blurRad="40000" dist="20000" dir="5400000" rotWithShape="0">
              <a:srgbClr val="000000">
                <a:alpha val="36862"/>
              </a:srgbClr>
            </a:outerShdw>
          </a:effectLst>
        </p:spPr>
      </p:cxnSp>
      <p:sp>
        <p:nvSpPr>
          <p:cNvPr id="15" name="Google Shape;15;p131"/>
          <p:cNvSpPr txBox="1"/>
          <p:nvPr/>
        </p:nvSpPr>
        <p:spPr>
          <a:xfrm rot="-5400000">
            <a:off x="6119619" y="3099295"/>
            <a:ext cx="56031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it-IT" sz="1900" b="0" i="1" u="none" strike="noStrike" cap="none">
                <a:solidFill>
                  <a:srgbClr val="A5A5A5"/>
                </a:solidFill>
                <a:latin typeface="Verdana"/>
                <a:ea typeface="Verdana"/>
                <a:cs typeface="Verdana"/>
                <a:sym typeface="Verdana"/>
              </a:rPr>
              <a:t>Software Engineering Research LABoratory</a:t>
            </a:r>
            <a:endParaRPr sz="1900" b="0" i="1" u="none" strike="noStrike" cap="none">
              <a:solidFill>
                <a:srgbClr val="A5A5A5"/>
              </a:solidFill>
              <a:latin typeface="Verdana"/>
              <a:ea typeface="Verdana"/>
              <a:cs typeface="Verdana"/>
              <a:sym typeface="Verdana"/>
            </a:endParaRPr>
          </a:p>
        </p:txBody>
      </p:sp>
      <p:sp>
        <p:nvSpPr>
          <p:cNvPr id="16" name="Google Shape;16;p131"/>
          <p:cNvSpPr txBox="1"/>
          <p:nvPr/>
        </p:nvSpPr>
        <p:spPr>
          <a:xfrm>
            <a:off x="0" y="6547150"/>
            <a:ext cx="91440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IT" sz="1200" b="0" i="0" u="none" strike="noStrike" cap="none" dirty="0">
                <a:solidFill>
                  <a:srgbClr val="7F7F7F"/>
                </a:solidFill>
                <a:latin typeface="Verdana" panose="020B0604030504040204" pitchFamily="34" charset="0"/>
                <a:ea typeface="Verdana" panose="020B0604030504040204" pitchFamily="34" charset="0"/>
                <a:cs typeface="Verdana" panose="020B0604030504040204" pitchFamily="34" charset="0"/>
                <a:sym typeface="Roboto"/>
              </a:rPr>
              <a:t>Vita Santa Barletta | Cyber Security</a:t>
            </a:r>
            <a:endParaRPr sz="1400" b="0" i="0" u="none" strike="noStrike" cap="none" dirty="0">
              <a:solidFill>
                <a:srgbClr val="000000"/>
              </a:solidFill>
              <a:latin typeface="Verdana" panose="020B0604030504040204" pitchFamily="34" charset="0"/>
              <a:ea typeface="Verdana" panose="020B0604030504040204" pitchFamily="34" charset="0"/>
              <a:cs typeface="Verdana" panose="020B0604030504040204" pitchFamily="34" charset="0"/>
              <a:sym typeface="Arial"/>
            </a:endParaRPr>
          </a:p>
        </p:txBody>
      </p:sp>
      <p:sp>
        <p:nvSpPr>
          <p:cNvPr id="17" name="Google Shape;17;p131"/>
          <p:cNvSpPr txBox="1"/>
          <p:nvPr/>
        </p:nvSpPr>
        <p:spPr>
          <a:xfrm>
            <a:off x="-108521" y="6525344"/>
            <a:ext cx="586800" cy="366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it-IT" sz="1000" b="0" i="0" u="none" strike="noStrike" cap="none">
                <a:solidFill>
                  <a:srgbClr val="7F7F7F"/>
                </a:solidFill>
                <a:latin typeface="Verdana"/>
                <a:ea typeface="Verdana"/>
                <a:cs typeface="Verdana"/>
                <a:sym typeface="Verdana"/>
              </a:rPr>
              <a:t>‹N›</a:t>
            </a:fld>
            <a:endParaRPr sz="1000" b="0" i="0" u="none" strike="noStrike" cap="none">
              <a:solidFill>
                <a:srgbClr val="7F7F7F"/>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p:nvPr/>
        </p:nvSpPr>
        <p:spPr>
          <a:xfrm>
            <a:off x="467544" y="1482353"/>
            <a:ext cx="8206680" cy="115455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Roboto"/>
              <a:buNone/>
            </a:pPr>
            <a:endParaRPr sz="2800" b="0" i="0" u="none" strike="noStrike" cap="none">
              <a:solidFill>
                <a:schemeClr val="lt1"/>
              </a:solidFill>
              <a:latin typeface="Roboto"/>
              <a:ea typeface="Roboto"/>
              <a:cs typeface="Roboto"/>
              <a:sym typeface="Roboto"/>
            </a:endParaRPr>
          </a:p>
        </p:txBody>
      </p:sp>
      <p:pic>
        <p:nvPicPr>
          <p:cNvPr id="45" name="Google Shape;45;p1" descr="brushStroke_1.png"/>
          <p:cNvPicPr preferRelativeResize="0"/>
          <p:nvPr/>
        </p:nvPicPr>
        <p:blipFill rotWithShape="1">
          <a:blip r:embed="rId3">
            <a:alphaModFix/>
          </a:blip>
          <a:srcRect/>
          <a:stretch/>
        </p:blipFill>
        <p:spPr>
          <a:xfrm rot="-582966">
            <a:off x="7884680" y="4744008"/>
            <a:ext cx="1109463" cy="383244"/>
          </a:xfrm>
          <a:prstGeom prst="rect">
            <a:avLst/>
          </a:prstGeom>
          <a:noFill/>
          <a:ln>
            <a:noFill/>
          </a:ln>
        </p:spPr>
      </p:pic>
      <p:pic>
        <p:nvPicPr>
          <p:cNvPr id="46" name="Google Shape;46;p1" descr="brushStroke_4.png"/>
          <p:cNvPicPr preferRelativeResize="0"/>
          <p:nvPr/>
        </p:nvPicPr>
        <p:blipFill rotWithShape="1">
          <a:blip r:embed="rId4">
            <a:alphaModFix/>
          </a:blip>
          <a:srcRect/>
          <a:stretch/>
        </p:blipFill>
        <p:spPr>
          <a:xfrm rot="-589567">
            <a:off x="7868296" y="5239709"/>
            <a:ext cx="1120321" cy="386994"/>
          </a:xfrm>
          <a:prstGeom prst="rect">
            <a:avLst/>
          </a:prstGeom>
          <a:noFill/>
          <a:ln>
            <a:noFill/>
          </a:ln>
        </p:spPr>
      </p:pic>
      <p:pic>
        <p:nvPicPr>
          <p:cNvPr id="47" name="Google Shape;47;p1" descr="brushStroke_2.png"/>
          <p:cNvPicPr preferRelativeResize="0"/>
          <p:nvPr/>
        </p:nvPicPr>
        <p:blipFill rotWithShape="1">
          <a:blip r:embed="rId5">
            <a:alphaModFix/>
          </a:blip>
          <a:srcRect/>
          <a:stretch/>
        </p:blipFill>
        <p:spPr>
          <a:xfrm rot="-562438">
            <a:off x="7892137" y="5738826"/>
            <a:ext cx="1120322" cy="386995"/>
          </a:xfrm>
          <a:prstGeom prst="rect">
            <a:avLst/>
          </a:prstGeom>
          <a:noFill/>
          <a:ln>
            <a:noFill/>
          </a:ln>
        </p:spPr>
      </p:pic>
      <p:pic>
        <p:nvPicPr>
          <p:cNvPr id="48" name="Google Shape;48;p1" descr="brushStroke_3.png"/>
          <p:cNvPicPr preferRelativeResize="0"/>
          <p:nvPr/>
        </p:nvPicPr>
        <p:blipFill rotWithShape="1">
          <a:blip r:embed="rId6">
            <a:alphaModFix/>
          </a:blip>
          <a:srcRect/>
          <a:stretch/>
        </p:blipFill>
        <p:spPr>
          <a:xfrm rot="-561694">
            <a:off x="7892082" y="6242769"/>
            <a:ext cx="1120321" cy="386994"/>
          </a:xfrm>
          <a:prstGeom prst="rect">
            <a:avLst/>
          </a:prstGeom>
          <a:noFill/>
          <a:ln>
            <a:noFill/>
          </a:ln>
        </p:spPr>
      </p:pic>
      <p:sp>
        <p:nvSpPr>
          <p:cNvPr id="49" name="Google Shape;49;p1"/>
          <p:cNvSpPr txBox="1"/>
          <p:nvPr/>
        </p:nvSpPr>
        <p:spPr>
          <a:xfrm>
            <a:off x="192025" y="2348875"/>
            <a:ext cx="8752200" cy="11547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ctr" rtl="0">
              <a:lnSpc>
                <a:spcPct val="100000"/>
              </a:lnSpc>
              <a:spcBef>
                <a:spcPts val="0"/>
              </a:spcBef>
              <a:spcAft>
                <a:spcPts val="0"/>
              </a:spcAft>
              <a:buClr>
                <a:srgbClr val="000000"/>
              </a:buClr>
              <a:buSzPts val="4000"/>
              <a:buFont typeface="Arial"/>
              <a:buNone/>
            </a:pPr>
            <a:r>
              <a:rPr lang="it-IT" sz="4000" dirty="0">
                <a:solidFill>
                  <a:srgbClr val="7F7F7F"/>
                </a:solidFill>
                <a:latin typeface="Verdana"/>
                <a:ea typeface="Verdana"/>
                <a:cs typeface="Verdana"/>
                <a:sym typeface="Verdana"/>
              </a:rPr>
              <a:t>PROGETTAZIONE </a:t>
            </a:r>
          </a:p>
          <a:p>
            <a:pPr marL="0" marR="0" lvl="0" indent="0" algn="ctr" rtl="0">
              <a:lnSpc>
                <a:spcPct val="100000"/>
              </a:lnSpc>
              <a:spcBef>
                <a:spcPts val="0"/>
              </a:spcBef>
              <a:spcAft>
                <a:spcPts val="0"/>
              </a:spcAft>
              <a:buClr>
                <a:srgbClr val="000000"/>
              </a:buClr>
              <a:buSzPts val="4000"/>
              <a:buFont typeface="Arial"/>
              <a:buNone/>
            </a:pPr>
            <a:r>
              <a:rPr lang="it-IT" sz="4000" b="0" i="0" u="none" strike="noStrike" cap="none" dirty="0">
                <a:solidFill>
                  <a:srgbClr val="7F7F7F"/>
                </a:solidFill>
                <a:latin typeface="Verdana"/>
                <a:ea typeface="Verdana"/>
                <a:cs typeface="Verdana"/>
                <a:sym typeface="Verdana"/>
              </a:rPr>
              <a:t>GAMING</a:t>
            </a:r>
            <a:endParaRPr sz="4000" b="0" i="0" u="none" strike="noStrike" cap="none" dirty="0">
              <a:solidFill>
                <a:srgbClr val="FFFFFF"/>
              </a:solidFill>
              <a:latin typeface="Verdana"/>
              <a:ea typeface="Verdana"/>
              <a:cs typeface="Verdana"/>
              <a:sym typeface="Verdana"/>
            </a:endParaRPr>
          </a:p>
        </p:txBody>
      </p:sp>
      <p:sp>
        <p:nvSpPr>
          <p:cNvPr id="50" name="Google Shape;50;p1"/>
          <p:cNvSpPr txBox="1"/>
          <p:nvPr/>
        </p:nvSpPr>
        <p:spPr>
          <a:xfrm>
            <a:off x="685800" y="3429000"/>
            <a:ext cx="7772400" cy="9381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100000"/>
              </a:lnSpc>
              <a:spcBef>
                <a:spcPts val="0"/>
              </a:spcBef>
              <a:spcAft>
                <a:spcPts val="0"/>
              </a:spcAft>
              <a:buClr>
                <a:srgbClr val="000000"/>
              </a:buClr>
              <a:buSzPct val="100000"/>
              <a:buFont typeface="Arial"/>
              <a:buNone/>
            </a:pPr>
            <a:r>
              <a:rPr lang="it-IT" sz="6276" b="1" i="0" u="none" strike="noStrike" cap="none">
                <a:solidFill>
                  <a:srgbClr val="FFFFFF"/>
                </a:solidFill>
                <a:latin typeface="Verdana"/>
                <a:ea typeface="Verdana"/>
                <a:cs typeface="Verdana"/>
                <a:sym typeface="Verdana"/>
              </a:rPr>
              <a:t>Cyber Security</a:t>
            </a:r>
            <a:endParaRPr sz="5676" b="0" i="0" u="none" strike="noStrike" cap="none">
              <a:solidFill>
                <a:srgbClr val="888888"/>
              </a:solidFill>
              <a:latin typeface="Verdana"/>
              <a:ea typeface="Verdana"/>
              <a:cs typeface="Verdana"/>
              <a:sym typeface="Verdana"/>
            </a:endParaRPr>
          </a:p>
          <a:p>
            <a:pPr marL="0" marR="0" lvl="0" indent="0" algn="ctr" rtl="0">
              <a:lnSpc>
                <a:spcPct val="100000"/>
              </a:lnSpc>
              <a:spcBef>
                <a:spcPts val="480"/>
              </a:spcBef>
              <a:spcAft>
                <a:spcPts val="0"/>
              </a:spcAft>
              <a:buClr>
                <a:srgbClr val="000000"/>
              </a:buClr>
              <a:buSzPct val="100000"/>
              <a:buFont typeface="Arial"/>
              <a:buNone/>
            </a:pPr>
            <a:endParaRPr sz="2400" b="1" i="1" u="none" strike="noStrike" cap="none">
              <a:solidFill>
                <a:srgbClr val="FFFFFF"/>
              </a:solidFill>
              <a:latin typeface="Roboto"/>
              <a:ea typeface="Roboto"/>
              <a:cs typeface="Roboto"/>
              <a:sym typeface="Roboto"/>
            </a:endParaRPr>
          </a:p>
          <a:p>
            <a:pPr marL="0" marR="0" lvl="0" indent="0" algn="ctr" rtl="0">
              <a:lnSpc>
                <a:spcPct val="100000"/>
              </a:lnSpc>
              <a:spcBef>
                <a:spcPts val="440"/>
              </a:spcBef>
              <a:spcAft>
                <a:spcPts val="0"/>
              </a:spcAft>
              <a:buClr>
                <a:srgbClr val="000000"/>
              </a:buClr>
              <a:buSzPct val="100000"/>
              <a:buFont typeface="Arial"/>
              <a:buNone/>
            </a:pPr>
            <a:endParaRPr sz="2200" b="0" i="0" u="none" strike="noStrike" cap="none">
              <a:solidFill>
                <a:srgbClr val="888888"/>
              </a:solidFill>
              <a:latin typeface="Roboto"/>
              <a:ea typeface="Roboto"/>
              <a:cs typeface="Roboto"/>
              <a:sym typeface="Roboto"/>
            </a:endParaRPr>
          </a:p>
        </p:txBody>
      </p:sp>
      <p:sp>
        <p:nvSpPr>
          <p:cNvPr id="51" name="Google Shape;51;p1"/>
          <p:cNvSpPr txBox="1"/>
          <p:nvPr/>
        </p:nvSpPr>
        <p:spPr>
          <a:xfrm>
            <a:off x="1662545" y="3933056"/>
            <a:ext cx="5818800" cy="100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1" u="none" strike="noStrike" cap="none" dirty="0">
              <a:solidFill>
                <a:srgbClr val="888888"/>
              </a:solidFill>
              <a:latin typeface="Verdana"/>
              <a:ea typeface="Verdana"/>
              <a:cs typeface="Verdana"/>
              <a:sym typeface="Verdana"/>
            </a:endParaRPr>
          </a:p>
          <a:p>
            <a:pPr marL="0" marR="0" lvl="0" indent="0" algn="ctr" rtl="0">
              <a:lnSpc>
                <a:spcPct val="100000"/>
              </a:lnSpc>
              <a:spcBef>
                <a:spcPts val="560"/>
              </a:spcBef>
              <a:spcAft>
                <a:spcPts val="0"/>
              </a:spcAft>
              <a:buClr>
                <a:srgbClr val="000000"/>
              </a:buClr>
              <a:buSzPts val="2800"/>
              <a:buFont typeface="Arial"/>
              <a:buNone/>
            </a:pPr>
            <a:r>
              <a:rPr lang="it-IT" sz="2800" b="0" i="0" u="none" strike="noStrike" cap="none" dirty="0">
                <a:solidFill>
                  <a:srgbClr val="888888"/>
                </a:solidFill>
                <a:latin typeface="Verdana"/>
                <a:ea typeface="Verdana"/>
                <a:cs typeface="Verdana"/>
                <a:sym typeface="Verdana"/>
              </a:rPr>
              <a:t> Rico Palmisano</a:t>
            </a:r>
            <a:endParaRPr sz="1400" b="0" i="0" u="none" strike="noStrike" cap="none" dirty="0">
              <a:solidFill>
                <a:srgbClr val="000000"/>
              </a:solidFill>
              <a:latin typeface="Verdana"/>
              <a:ea typeface="Verdana"/>
              <a:cs typeface="Verdana"/>
              <a:sym typeface="Verdana"/>
            </a:endParaRPr>
          </a:p>
          <a:p>
            <a:pPr marL="0" marR="0" lvl="0" indent="0" algn="ctr" rtl="0">
              <a:lnSpc>
                <a:spcPct val="100000"/>
              </a:lnSpc>
              <a:spcBef>
                <a:spcPts val="560"/>
              </a:spcBef>
              <a:spcAft>
                <a:spcPts val="0"/>
              </a:spcAft>
              <a:buClr>
                <a:srgbClr val="000000"/>
              </a:buClr>
              <a:buSzPts val="2800"/>
              <a:buFont typeface="Arial"/>
              <a:buNone/>
            </a:pPr>
            <a:endParaRPr sz="2800" b="1" i="1" u="none" strike="noStrike" cap="none" dirty="0">
              <a:solidFill>
                <a:srgbClr val="FFFFFF"/>
              </a:solidFill>
              <a:latin typeface="Verdana"/>
              <a:ea typeface="Verdana"/>
              <a:cs typeface="Verdana"/>
              <a:sym typeface="Verdana"/>
            </a:endParaRPr>
          </a:p>
          <a:p>
            <a:pPr marL="0" marR="0" lvl="0" indent="0" algn="ctr" rtl="0">
              <a:lnSpc>
                <a:spcPct val="100000"/>
              </a:lnSpc>
              <a:spcBef>
                <a:spcPts val="560"/>
              </a:spcBef>
              <a:spcAft>
                <a:spcPts val="0"/>
              </a:spcAft>
              <a:buClr>
                <a:srgbClr val="000000"/>
              </a:buClr>
              <a:buSzPts val="2800"/>
              <a:buFont typeface="Arial"/>
              <a:buNone/>
            </a:pPr>
            <a:endParaRPr sz="2800" b="0" i="0" u="none" strike="noStrike" cap="none" dirty="0">
              <a:solidFill>
                <a:srgbClr val="888888"/>
              </a:solidFill>
              <a:latin typeface="Verdana"/>
              <a:ea typeface="Verdana"/>
              <a:cs typeface="Verdana"/>
              <a:sym typeface="Verdana"/>
            </a:endParaRPr>
          </a:p>
        </p:txBody>
      </p:sp>
      <p:pic>
        <p:nvPicPr>
          <p:cNvPr id="3" name="Immagine 2">
            <a:extLst>
              <a:ext uri="{FF2B5EF4-FFF2-40B4-BE49-F238E27FC236}">
                <a16:creationId xmlns:a16="http://schemas.microsoft.com/office/drawing/2014/main" id="{01CFE970-BAD4-29D8-E5F7-AB9661C30F07}"/>
              </a:ext>
            </a:extLst>
          </p:cNvPr>
          <p:cNvPicPr>
            <a:picLocks noChangeAspect="1"/>
          </p:cNvPicPr>
          <p:nvPr/>
        </p:nvPicPr>
        <p:blipFill>
          <a:blip r:embed="rId7"/>
          <a:stretch>
            <a:fillRect/>
          </a:stretch>
        </p:blipFill>
        <p:spPr>
          <a:xfrm>
            <a:off x="2276439" y="1285518"/>
            <a:ext cx="4591121" cy="8384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dirty="0">
                <a:solidFill>
                  <a:srgbClr val="3F3F3F"/>
                </a:solidFill>
                <a:latin typeface="Verdana"/>
                <a:ea typeface="Verdana"/>
                <a:cs typeface="Verdana"/>
                <a:sym typeface="Verdana"/>
              </a:rPr>
              <a:t>Gaming </a:t>
            </a:r>
            <a:r>
              <a:rPr lang="it-IT" sz="6200" dirty="0" err="1">
                <a:solidFill>
                  <a:srgbClr val="3F3F3F"/>
                </a:solidFill>
                <a:latin typeface="Verdana"/>
                <a:ea typeface="Verdana"/>
                <a:cs typeface="Verdana"/>
                <a:sym typeface="Verdana"/>
              </a:rPr>
              <a:t>aspects</a:t>
            </a:r>
            <a:r>
              <a:rPr lang="it-IT" sz="6200" b="0" i="0" u="none" strike="noStrike" cap="none" dirty="0">
                <a:solidFill>
                  <a:srgbClr val="3F3F3F"/>
                </a:solidFill>
                <a:latin typeface="Verdana"/>
                <a:ea typeface="Verdana"/>
                <a:cs typeface="Verdana"/>
                <a:sym typeface="Verdana"/>
              </a:rPr>
              <a:t> </a:t>
            </a:r>
            <a:endParaRPr sz="400" b="0" i="0" u="none" strike="noStrike" cap="none" dirty="0">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22574" y="1484865"/>
            <a:ext cx="7903800" cy="4448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00"/>
              </a:spcBef>
              <a:spcAft>
                <a:spcPts val="0"/>
              </a:spcAft>
              <a:buNone/>
            </a:pPr>
            <a:r>
              <a:rPr lang="it-IT" sz="2000" b="1" dirty="0">
                <a:solidFill>
                  <a:schemeClr val="dk1"/>
                </a:solidFill>
                <a:latin typeface="Verdana"/>
                <a:ea typeface="Verdana"/>
                <a:cs typeface="Verdana"/>
                <a:sym typeface="Verdana"/>
              </a:rPr>
              <a:t>Meccaniche di gioco</a:t>
            </a:r>
            <a:endParaRPr sz="2000" b="1" dirty="0">
              <a:solidFill>
                <a:schemeClr val="dk1"/>
              </a:solidFill>
              <a:latin typeface="Verdana"/>
              <a:ea typeface="Verdana"/>
              <a:cs typeface="Verdana"/>
              <a:sym typeface="Verdana"/>
            </a:endParaRPr>
          </a:p>
          <a:p>
            <a:pPr marL="457200" marR="0" lvl="0" indent="-342900" algn="just" rtl="0">
              <a:lnSpc>
                <a:spcPct val="150000"/>
              </a:lnSpc>
              <a:spcBef>
                <a:spcPts val="400"/>
              </a:spcBef>
              <a:spcAft>
                <a:spcPts val="0"/>
              </a:spcAft>
              <a:buClr>
                <a:schemeClr val="dk1"/>
              </a:buClr>
              <a:buSzPts val="2000"/>
              <a:buFont typeface="Arial" panose="020B0604020202020204" pitchFamily="34" charset="0"/>
              <a:buChar char="•"/>
            </a:pPr>
            <a:r>
              <a:rPr lang="it-IT" sz="2000" dirty="0">
                <a:solidFill>
                  <a:schemeClr val="dk1"/>
                </a:solidFill>
                <a:latin typeface="Verdana"/>
                <a:ea typeface="Verdana"/>
                <a:cs typeface="Verdana"/>
                <a:sym typeface="Verdana"/>
              </a:rPr>
              <a:t>Turni di gioco:</a:t>
            </a:r>
          </a:p>
          <a:p>
            <a:pPr marL="114300" marR="0" lvl="0" algn="just" rtl="0">
              <a:lnSpc>
                <a:spcPct val="150000"/>
              </a:lnSpc>
              <a:spcBef>
                <a:spcPts val="400"/>
              </a:spcBef>
              <a:spcAft>
                <a:spcPts val="0"/>
              </a:spcAft>
              <a:buClr>
                <a:schemeClr val="dk1"/>
              </a:buClr>
              <a:buSzPts val="2000"/>
            </a:pPr>
            <a:r>
              <a:rPr lang="it-IT" sz="2000" dirty="0">
                <a:solidFill>
                  <a:schemeClr val="dk1"/>
                </a:solidFill>
                <a:latin typeface="Verdana"/>
                <a:ea typeface="Verdana"/>
                <a:cs typeface="Verdana"/>
                <a:sym typeface="Verdana"/>
              </a:rPr>
              <a:t>	il gioco procede a turni alterni, si ha la fase di pesca, 	dove ogni giocatore ottiene una carta casuale, fase 	di posizionamento, dove vengono giocate le carte, 	ed in base alla tipologia, le carte vengono 	posizionate sul terreno oppure viene utilizzato il loro 	effetto, e per ultimo si ha la conclusione del turno 	dove si procede alla riduzione della salute 	proporzionata ai punti attacco.</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81714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dirty="0">
                <a:solidFill>
                  <a:srgbClr val="3F3F3F"/>
                </a:solidFill>
                <a:latin typeface="Verdana"/>
                <a:ea typeface="Verdana"/>
                <a:cs typeface="Verdana"/>
                <a:sym typeface="Verdana"/>
              </a:rPr>
              <a:t>Gaming </a:t>
            </a:r>
            <a:r>
              <a:rPr lang="it-IT" sz="6200" dirty="0" err="1">
                <a:solidFill>
                  <a:srgbClr val="3F3F3F"/>
                </a:solidFill>
                <a:latin typeface="Verdana"/>
                <a:ea typeface="Verdana"/>
                <a:cs typeface="Verdana"/>
                <a:sym typeface="Verdana"/>
              </a:rPr>
              <a:t>aspects</a:t>
            </a:r>
            <a:r>
              <a:rPr lang="it-IT" sz="6200" b="0" i="0" u="none" strike="noStrike" cap="none" dirty="0">
                <a:solidFill>
                  <a:srgbClr val="3F3F3F"/>
                </a:solidFill>
                <a:latin typeface="Verdana"/>
                <a:ea typeface="Verdana"/>
                <a:cs typeface="Verdana"/>
                <a:sym typeface="Verdana"/>
              </a:rPr>
              <a:t> </a:t>
            </a:r>
            <a:endParaRPr sz="400" b="0" i="0" u="none" strike="noStrike" cap="none" dirty="0">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22574" y="1484865"/>
            <a:ext cx="7903800" cy="4448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00"/>
              </a:spcBef>
              <a:spcAft>
                <a:spcPts val="0"/>
              </a:spcAft>
              <a:buNone/>
            </a:pPr>
            <a:r>
              <a:rPr lang="it-IT" sz="2000" b="1" dirty="0">
                <a:solidFill>
                  <a:schemeClr val="dk1"/>
                </a:solidFill>
                <a:latin typeface="Verdana"/>
                <a:ea typeface="Verdana"/>
                <a:cs typeface="Verdana"/>
                <a:sym typeface="Verdana"/>
              </a:rPr>
              <a:t>Meccaniche di gioco</a:t>
            </a:r>
            <a:endParaRPr sz="2000" b="1" dirty="0">
              <a:solidFill>
                <a:schemeClr val="dk1"/>
              </a:solidFill>
              <a:latin typeface="Verdana"/>
              <a:ea typeface="Verdana"/>
              <a:cs typeface="Verdana"/>
              <a:sym typeface="Verdana"/>
            </a:endParaRPr>
          </a:p>
          <a:p>
            <a:pPr marL="457200" marR="0" lvl="0" indent="-342900" algn="just" rtl="0">
              <a:lnSpc>
                <a:spcPct val="150000"/>
              </a:lnSpc>
              <a:spcBef>
                <a:spcPts val="400"/>
              </a:spcBef>
              <a:spcAft>
                <a:spcPts val="0"/>
              </a:spcAft>
              <a:buClr>
                <a:schemeClr val="dk1"/>
              </a:buClr>
              <a:buSzPts val="2000"/>
              <a:buFont typeface="Arial" panose="020B0604020202020204" pitchFamily="34" charset="0"/>
              <a:buChar char="•"/>
            </a:pPr>
            <a:r>
              <a:rPr lang="it-IT" sz="2000" dirty="0">
                <a:solidFill>
                  <a:schemeClr val="dk1"/>
                </a:solidFill>
                <a:latin typeface="Verdana"/>
                <a:ea typeface="Verdana"/>
                <a:cs typeface="Verdana"/>
                <a:sym typeface="Verdana"/>
              </a:rPr>
              <a:t>Tipi di carte:</a:t>
            </a:r>
          </a:p>
          <a:p>
            <a:pPr marL="114300" lvl="2" algn="just">
              <a:lnSpc>
                <a:spcPct val="150000"/>
              </a:lnSpc>
              <a:spcBef>
                <a:spcPts val="400"/>
              </a:spcBef>
              <a:buClr>
                <a:schemeClr val="dk1"/>
              </a:buClr>
              <a:buSzPts val="2000"/>
            </a:pPr>
            <a:r>
              <a:rPr lang="it-IT" sz="2000" b="0" i="0" u="none" strike="noStrike" cap="none" dirty="0">
                <a:solidFill>
                  <a:schemeClr val="dk1"/>
                </a:solidFill>
                <a:latin typeface="Verdana"/>
                <a:ea typeface="Verdana"/>
                <a:cs typeface="Verdana"/>
                <a:sym typeface="Verdana"/>
              </a:rPr>
              <a:t>	esistono 3 tipologie di carte: attacco, tool e difesa.</a:t>
            </a:r>
          </a:p>
          <a:p>
            <a:pPr marL="114300" lvl="2" algn="just">
              <a:lnSpc>
                <a:spcPct val="150000"/>
              </a:lnSpc>
              <a:spcBef>
                <a:spcPts val="400"/>
              </a:spcBef>
              <a:buClr>
                <a:schemeClr val="dk1"/>
              </a:buClr>
              <a:buSzPts val="2000"/>
            </a:pPr>
            <a:r>
              <a:rPr lang="it-IT" sz="2000" dirty="0">
                <a:solidFill>
                  <a:schemeClr val="dk1"/>
                </a:solidFill>
                <a:latin typeface="Verdana"/>
                <a:ea typeface="Verdana"/>
                <a:cs typeface="Verdana"/>
                <a:sym typeface="Verdana"/>
              </a:rPr>
              <a:t>	Carte Attacco: facenti parte del Red Team, sono le 	uniche carte che vengono posizionate sul terreno e 	forniscono l’attacco effettivo. </a:t>
            </a:r>
          </a:p>
          <a:p>
            <a:pPr marL="114300" lvl="2" algn="just">
              <a:lnSpc>
                <a:spcPct val="150000"/>
              </a:lnSpc>
              <a:spcBef>
                <a:spcPts val="400"/>
              </a:spcBef>
              <a:buClr>
                <a:schemeClr val="dk1"/>
              </a:buClr>
              <a:buSzPts val="2000"/>
            </a:pPr>
            <a:r>
              <a:rPr lang="it-IT" sz="2000" dirty="0">
                <a:solidFill>
                  <a:schemeClr val="dk1"/>
                </a:solidFill>
                <a:latin typeface="Verdana"/>
                <a:ea typeface="Verdana"/>
                <a:cs typeface="Verdana"/>
                <a:sym typeface="Verdana"/>
              </a:rPr>
              <a:t>	Carte Tool Attacco: anch’ esse facenti parte del Red 	Team, aggiungono un attacco aggiuntivo al target 	del tool specificato.</a:t>
            </a: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30097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dirty="0">
                <a:solidFill>
                  <a:srgbClr val="3F3F3F"/>
                </a:solidFill>
                <a:latin typeface="Verdana"/>
                <a:ea typeface="Verdana"/>
                <a:cs typeface="Verdana"/>
                <a:sym typeface="Verdana"/>
              </a:rPr>
              <a:t>Gaming </a:t>
            </a:r>
            <a:r>
              <a:rPr lang="it-IT" sz="6200" dirty="0" err="1">
                <a:solidFill>
                  <a:srgbClr val="3F3F3F"/>
                </a:solidFill>
                <a:latin typeface="Verdana"/>
                <a:ea typeface="Verdana"/>
                <a:cs typeface="Verdana"/>
                <a:sym typeface="Verdana"/>
              </a:rPr>
              <a:t>aspects</a:t>
            </a:r>
            <a:r>
              <a:rPr lang="it-IT" sz="6200" b="0" i="0" u="none" strike="noStrike" cap="none" dirty="0">
                <a:solidFill>
                  <a:srgbClr val="3F3F3F"/>
                </a:solidFill>
                <a:latin typeface="Verdana"/>
                <a:ea typeface="Verdana"/>
                <a:cs typeface="Verdana"/>
                <a:sym typeface="Verdana"/>
              </a:rPr>
              <a:t> </a:t>
            </a:r>
            <a:endParaRPr sz="400" b="0" i="0" u="none" strike="noStrike" cap="none" dirty="0">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22574" y="1484865"/>
            <a:ext cx="7903800" cy="4448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00"/>
              </a:spcBef>
              <a:spcAft>
                <a:spcPts val="0"/>
              </a:spcAft>
              <a:buNone/>
            </a:pPr>
            <a:r>
              <a:rPr lang="it-IT" sz="2000" b="1" dirty="0">
                <a:solidFill>
                  <a:schemeClr val="dk1"/>
                </a:solidFill>
                <a:latin typeface="Verdana"/>
                <a:ea typeface="Verdana"/>
                <a:cs typeface="Verdana"/>
                <a:sym typeface="Verdana"/>
              </a:rPr>
              <a:t>Meccaniche di gioco</a:t>
            </a:r>
            <a:endParaRPr sz="2000" b="1" dirty="0">
              <a:solidFill>
                <a:schemeClr val="dk1"/>
              </a:solidFill>
              <a:latin typeface="Verdana"/>
              <a:ea typeface="Verdana"/>
              <a:cs typeface="Verdana"/>
              <a:sym typeface="Verdana"/>
            </a:endParaRPr>
          </a:p>
          <a:p>
            <a:pPr marL="457200" marR="0" lvl="0" indent="-342900" algn="just" rtl="0">
              <a:lnSpc>
                <a:spcPct val="150000"/>
              </a:lnSpc>
              <a:spcBef>
                <a:spcPts val="400"/>
              </a:spcBef>
              <a:spcAft>
                <a:spcPts val="0"/>
              </a:spcAft>
              <a:buClr>
                <a:schemeClr val="dk1"/>
              </a:buClr>
              <a:buSzPts val="2000"/>
              <a:buFont typeface="Arial" panose="020B0604020202020204" pitchFamily="34" charset="0"/>
              <a:buChar char="•"/>
            </a:pPr>
            <a:r>
              <a:rPr lang="it-IT" sz="2000" dirty="0">
                <a:solidFill>
                  <a:schemeClr val="dk1"/>
                </a:solidFill>
                <a:latin typeface="Verdana"/>
                <a:ea typeface="Verdana"/>
                <a:cs typeface="Verdana"/>
                <a:sym typeface="Verdana"/>
              </a:rPr>
              <a:t>Tipi di carte:</a:t>
            </a:r>
          </a:p>
          <a:p>
            <a:pPr marL="114300" lvl="2" algn="just">
              <a:lnSpc>
                <a:spcPct val="150000"/>
              </a:lnSpc>
              <a:spcBef>
                <a:spcPts val="400"/>
              </a:spcBef>
              <a:buClr>
                <a:schemeClr val="dk1"/>
              </a:buClr>
              <a:buSzPts val="2000"/>
            </a:pPr>
            <a:r>
              <a:rPr lang="it-IT" sz="2000" dirty="0">
                <a:solidFill>
                  <a:schemeClr val="dk1"/>
                </a:solidFill>
                <a:latin typeface="Verdana"/>
                <a:ea typeface="Verdana"/>
                <a:cs typeface="Verdana"/>
                <a:sym typeface="Verdana"/>
              </a:rPr>
              <a:t>	Carte Difesa: fanno parte del Blue Team, vengono 	utilizzate per proteggere il proprio sistema dagli 	attacchi nemici. Sono carte che non vengono 	posizionate ed il loro scopo è quello di rimuovere 	l’attacco dai target specificati.</a:t>
            </a: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481581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2492223c08f_0_18"/>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3F3F3F"/>
              </a:buClr>
              <a:buSzPts val="6660"/>
              <a:buFont typeface="Verdana"/>
              <a:buNone/>
            </a:pPr>
            <a:r>
              <a:rPr lang="it-IT" sz="4535">
                <a:solidFill>
                  <a:srgbClr val="3F3F3F"/>
                </a:solidFill>
                <a:latin typeface="Verdana"/>
                <a:ea typeface="Verdana"/>
                <a:cs typeface="Verdana"/>
                <a:sym typeface="Verdana"/>
              </a:rPr>
              <a:t>Technological aspects</a:t>
            </a:r>
            <a:r>
              <a:rPr lang="it-IT" sz="4535" b="0" i="0" u="none" strike="noStrike" cap="none">
                <a:solidFill>
                  <a:srgbClr val="3F3F3F"/>
                </a:solidFill>
                <a:latin typeface="Verdana"/>
                <a:ea typeface="Verdana"/>
                <a:cs typeface="Verdana"/>
                <a:sym typeface="Verdana"/>
              </a:rPr>
              <a:t> </a:t>
            </a:r>
            <a:endParaRPr sz="100" b="0" i="0" u="none" strike="noStrike" cap="none">
              <a:solidFill>
                <a:srgbClr val="000000"/>
              </a:solidFill>
              <a:latin typeface="Arial"/>
              <a:ea typeface="Arial"/>
              <a:cs typeface="Arial"/>
              <a:sym typeface="Arial"/>
            </a:endParaRPr>
          </a:p>
        </p:txBody>
      </p:sp>
      <p:sp>
        <p:nvSpPr>
          <p:cNvPr id="82" name="Google Shape;82;g2492223c08f_0_18"/>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4</a:t>
            </a:r>
            <a:endParaRPr sz="1400" b="0" i="0" u="none" strike="noStrike" cap="none">
              <a:solidFill>
                <a:srgbClr val="000000"/>
              </a:solidFill>
              <a:latin typeface="Arial"/>
              <a:ea typeface="Arial"/>
              <a:cs typeface="Arial"/>
              <a:sym typeface="Arial"/>
            </a:endParaRPr>
          </a:p>
        </p:txBody>
      </p:sp>
      <p:sp>
        <p:nvSpPr>
          <p:cNvPr id="83" name="Google Shape;83;g2492223c08f_0_18"/>
          <p:cNvSpPr txBox="1"/>
          <p:nvPr/>
        </p:nvSpPr>
        <p:spPr>
          <a:xfrm>
            <a:off x="591400" y="1788550"/>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Tecnologia adottata</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Per lo sviluppo è stato utilizzato il motore di gioco Godot 4.2. Cyber Impact è un gioco open-source, eseguibile su windows e Mac, con una futura possibile implementazione su Android</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492223c08f_0_26"/>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3F3F3F"/>
              </a:buClr>
              <a:buSzPts val="6660"/>
              <a:buFont typeface="Verdana"/>
              <a:buNone/>
            </a:pPr>
            <a:r>
              <a:rPr lang="it-IT" sz="4135">
                <a:solidFill>
                  <a:srgbClr val="3F3F3F"/>
                </a:solidFill>
                <a:latin typeface="Verdana"/>
                <a:ea typeface="Verdana"/>
                <a:cs typeface="Verdana"/>
                <a:sym typeface="Verdana"/>
              </a:rPr>
              <a:t>Mock-up/Schetch del serious game</a:t>
            </a:r>
            <a:r>
              <a:rPr lang="it-IT" sz="4135" b="0" i="0" u="none" strike="noStrike" cap="none">
                <a:solidFill>
                  <a:srgbClr val="3F3F3F"/>
                </a:solidFill>
                <a:latin typeface="Verdana"/>
                <a:ea typeface="Verdana"/>
                <a:cs typeface="Verdana"/>
                <a:sym typeface="Verdana"/>
              </a:rPr>
              <a:t> </a:t>
            </a:r>
            <a:endParaRPr sz="100" b="0" i="0" u="none" strike="noStrike" cap="none">
              <a:solidFill>
                <a:srgbClr val="000000"/>
              </a:solidFill>
              <a:latin typeface="Arial"/>
              <a:ea typeface="Arial"/>
              <a:cs typeface="Arial"/>
              <a:sym typeface="Arial"/>
            </a:endParaRPr>
          </a:p>
        </p:txBody>
      </p:sp>
      <p:sp>
        <p:nvSpPr>
          <p:cNvPr id="90" name="Google Shape;90;g2492223c08f_0_26"/>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91" name="Google Shape;91;g2492223c08f_0_26"/>
          <p:cNvSpPr txBox="1"/>
          <p:nvPr/>
        </p:nvSpPr>
        <p:spPr>
          <a:xfrm>
            <a:off x="530091" y="1570791"/>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Esempio Carte Attacco </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pic>
        <p:nvPicPr>
          <p:cNvPr id="3" name="Immagine 2" descr="Immagine che contiene testo, schermata, multimediale&#10;&#10;Descrizione generata automaticamente">
            <a:extLst>
              <a:ext uri="{FF2B5EF4-FFF2-40B4-BE49-F238E27FC236}">
                <a16:creationId xmlns:a16="http://schemas.microsoft.com/office/drawing/2014/main" id="{AE3BAE7E-4283-F763-2E33-9C3715B9DCA9}"/>
              </a:ext>
            </a:extLst>
          </p:cNvPr>
          <p:cNvPicPr>
            <a:picLocks noChangeAspect="1"/>
          </p:cNvPicPr>
          <p:nvPr/>
        </p:nvPicPr>
        <p:blipFill>
          <a:blip r:embed="rId3"/>
          <a:stretch>
            <a:fillRect/>
          </a:stretch>
        </p:blipFill>
        <p:spPr>
          <a:xfrm>
            <a:off x="710109" y="2418735"/>
            <a:ext cx="1997898" cy="2782786"/>
          </a:xfrm>
          <a:prstGeom prst="rect">
            <a:avLst/>
          </a:prstGeom>
        </p:spPr>
      </p:pic>
      <p:pic>
        <p:nvPicPr>
          <p:cNvPr id="5" name="Immagine 4" descr="Immagine che contiene testo, schermata, multimediale, Sistema operativo&#10;&#10;Descrizione generata automaticamente">
            <a:extLst>
              <a:ext uri="{FF2B5EF4-FFF2-40B4-BE49-F238E27FC236}">
                <a16:creationId xmlns:a16="http://schemas.microsoft.com/office/drawing/2014/main" id="{4BC06F39-AC92-46E9-E0F9-42034F4B1FB6}"/>
              </a:ext>
            </a:extLst>
          </p:cNvPr>
          <p:cNvPicPr>
            <a:picLocks noChangeAspect="1"/>
          </p:cNvPicPr>
          <p:nvPr/>
        </p:nvPicPr>
        <p:blipFill>
          <a:blip r:embed="rId4"/>
          <a:stretch>
            <a:fillRect/>
          </a:stretch>
        </p:blipFill>
        <p:spPr>
          <a:xfrm>
            <a:off x="3399565" y="2403748"/>
            <a:ext cx="1988214" cy="2782787"/>
          </a:xfrm>
          <a:prstGeom prst="rect">
            <a:avLst/>
          </a:prstGeom>
        </p:spPr>
      </p:pic>
      <p:pic>
        <p:nvPicPr>
          <p:cNvPr id="7" name="Immagine 6" descr="Immagine che contiene testo, schermata, musica&#10;&#10;Descrizione generata automaticamente">
            <a:extLst>
              <a:ext uri="{FF2B5EF4-FFF2-40B4-BE49-F238E27FC236}">
                <a16:creationId xmlns:a16="http://schemas.microsoft.com/office/drawing/2014/main" id="{DE658CED-7806-BF4E-728F-C90D31B56179}"/>
              </a:ext>
            </a:extLst>
          </p:cNvPr>
          <p:cNvPicPr>
            <a:picLocks noChangeAspect="1"/>
          </p:cNvPicPr>
          <p:nvPr/>
        </p:nvPicPr>
        <p:blipFill>
          <a:blip r:embed="rId5"/>
          <a:stretch>
            <a:fillRect/>
          </a:stretch>
        </p:blipFill>
        <p:spPr>
          <a:xfrm>
            <a:off x="6002604" y="2403748"/>
            <a:ext cx="1997897" cy="27977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492223c08f_0_26"/>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3F3F3F"/>
              </a:buClr>
              <a:buSzPts val="6660"/>
              <a:buFont typeface="Verdana"/>
              <a:buNone/>
            </a:pPr>
            <a:r>
              <a:rPr lang="it-IT" sz="4135">
                <a:solidFill>
                  <a:srgbClr val="3F3F3F"/>
                </a:solidFill>
                <a:latin typeface="Verdana"/>
                <a:ea typeface="Verdana"/>
                <a:cs typeface="Verdana"/>
                <a:sym typeface="Verdana"/>
              </a:rPr>
              <a:t>Mock-up/Schetch del serious game</a:t>
            </a:r>
            <a:r>
              <a:rPr lang="it-IT" sz="4135" b="0" i="0" u="none" strike="noStrike" cap="none">
                <a:solidFill>
                  <a:srgbClr val="3F3F3F"/>
                </a:solidFill>
                <a:latin typeface="Verdana"/>
                <a:ea typeface="Verdana"/>
                <a:cs typeface="Verdana"/>
                <a:sym typeface="Verdana"/>
              </a:rPr>
              <a:t> </a:t>
            </a:r>
            <a:endParaRPr sz="100" b="0" i="0" u="none" strike="noStrike" cap="none">
              <a:solidFill>
                <a:srgbClr val="000000"/>
              </a:solidFill>
              <a:latin typeface="Arial"/>
              <a:ea typeface="Arial"/>
              <a:cs typeface="Arial"/>
              <a:sym typeface="Arial"/>
            </a:endParaRPr>
          </a:p>
        </p:txBody>
      </p:sp>
      <p:sp>
        <p:nvSpPr>
          <p:cNvPr id="90" name="Google Shape;90;g2492223c08f_0_26"/>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91" name="Google Shape;91;g2492223c08f_0_26"/>
          <p:cNvSpPr txBox="1"/>
          <p:nvPr/>
        </p:nvSpPr>
        <p:spPr>
          <a:xfrm>
            <a:off x="530091" y="1570791"/>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Esempio Carte Tool Attacco </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pic>
        <p:nvPicPr>
          <p:cNvPr id="4" name="Immagine 3" descr="Immagine che contiene testo, schermata, Carattere, grafica&#10;&#10;Descrizione generata automaticamente">
            <a:extLst>
              <a:ext uri="{FF2B5EF4-FFF2-40B4-BE49-F238E27FC236}">
                <a16:creationId xmlns:a16="http://schemas.microsoft.com/office/drawing/2014/main" id="{E8655755-62D8-4688-8E41-31FC0CF39A7C}"/>
              </a:ext>
            </a:extLst>
          </p:cNvPr>
          <p:cNvPicPr>
            <a:picLocks noChangeAspect="1"/>
          </p:cNvPicPr>
          <p:nvPr/>
        </p:nvPicPr>
        <p:blipFill>
          <a:blip r:embed="rId3"/>
          <a:stretch>
            <a:fillRect/>
          </a:stretch>
        </p:blipFill>
        <p:spPr>
          <a:xfrm>
            <a:off x="530092" y="2733368"/>
            <a:ext cx="1951958" cy="2753032"/>
          </a:xfrm>
          <a:prstGeom prst="rect">
            <a:avLst/>
          </a:prstGeom>
        </p:spPr>
      </p:pic>
      <p:pic>
        <p:nvPicPr>
          <p:cNvPr id="8" name="Immagine 7" descr="Immagine che contiene testo, schermata, software, Software multimediale&#10;&#10;Descrizione generata automaticamente">
            <a:extLst>
              <a:ext uri="{FF2B5EF4-FFF2-40B4-BE49-F238E27FC236}">
                <a16:creationId xmlns:a16="http://schemas.microsoft.com/office/drawing/2014/main" id="{774B4CF6-F10A-9FD6-15FC-C9FC4EB1ABD7}"/>
              </a:ext>
            </a:extLst>
          </p:cNvPr>
          <p:cNvPicPr>
            <a:picLocks noChangeAspect="1"/>
          </p:cNvPicPr>
          <p:nvPr/>
        </p:nvPicPr>
        <p:blipFill>
          <a:blip r:embed="rId4"/>
          <a:stretch>
            <a:fillRect/>
          </a:stretch>
        </p:blipFill>
        <p:spPr>
          <a:xfrm>
            <a:off x="3286000" y="2733367"/>
            <a:ext cx="1951957" cy="2747327"/>
          </a:xfrm>
          <a:prstGeom prst="rect">
            <a:avLst/>
          </a:prstGeom>
        </p:spPr>
      </p:pic>
      <p:pic>
        <p:nvPicPr>
          <p:cNvPr id="10" name="Immagine 9" descr="Immagine che contiene testo, schermata&#10;&#10;Descrizione generata automaticamente">
            <a:extLst>
              <a:ext uri="{FF2B5EF4-FFF2-40B4-BE49-F238E27FC236}">
                <a16:creationId xmlns:a16="http://schemas.microsoft.com/office/drawing/2014/main" id="{1A10781F-4027-EFB5-DDC3-007CBB05D5F3}"/>
              </a:ext>
            </a:extLst>
          </p:cNvPr>
          <p:cNvPicPr>
            <a:picLocks noChangeAspect="1"/>
          </p:cNvPicPr>
          <p:nvPr/>
        </p:nvPicPr>
        <p:blipFill>
          <a:blip r:embed="rId5"/>
          <a:stretch>
            <a:fillRect/>
          </a:stretch>
        </p:blipFill>
        <p:spPr>
          <a:xfrm>
            <a:off x="6057698" y="2733367"/>
            <a:ext cx="1942803" cy="2747327"/>
          </a:xfrm>
          <a:prstGeom prst="rect">
            <a:avLst/>
          </a:prstGeom>
        </p:spPr>
      </p:pic>
    </p:spTree>
    <p:extLst>
      <p:ext uri="{BB962C8B-B14F-4D97-AF65-F5344CB8AC3E}">
        <p14:creationId xmlns:p14="http://schemas.microsoft.com/office/powerpoint/2010/main" val="1103302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492223c08f_0_26"/>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3F3F3F"/>
              </a:buClr>
              <a:buSzPts val="6660"/>
              <a:buFont typeface="Verdana"/>
              <a:buNone/>
            </a:pPr>
            <a:r>
              <a:rPr lang="it-IT" sz="4135">
                <a:solidFill>
                  <a:srgbClr val="3F3F3F"/>
                </a:solidFill>
                <a:latin typeface="Verdana"/>
                <a:ea typeface="Verdana"/>
                <a:cs typeface="Verdana"/>
                <a:sym typeface="Verdana"/>
              </a:rPr>
              <a:t>Mock-up/Schetch del serious game</a:t>
            </a:r>
            <a:r>
              <a:rPr lang="it-IT" sz="4135" b="0" i="0" u="none" strike="noStrike" cap="none">
                <a:solidFill>
                  <a:srgbClr val="3F3F3F"/>
                </a:solidFill>
                <a:latin typeface="Verdana"/>
                <a:ea typeface="Verdana"/>
                <a:cs typeface="Verdana"/>
                <a:sym typeface="Verdana"/>
              </a:rPr>
              <a:t> </a:t>
            </a:r>
            <a:endParaRPr sz="100" b="0" i="0" u="none" strike="noStrike" cap="none">
              <a:solidFill>
                <a:srgbClr val="000000"/>
              </a:solidFill>
              <a:latin typeface="Arial"/>
              <a:ea typeface="Arial"/>
              <a:cs typeface="Arial"/>
              <a:sym typeface="Arial"/>
            </a:endParaRPr>
          </a:p>
        </p:txBody>
      </p:sp>
      <p:sp>
        <p:nvSpPr>
          <p:cNvPr id="90" name="Google Shape;90;g2492223c08f_0_26"/>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91" name="Google Shape;91;g2492223c08f_0_26"/>
          <p:cNvSpPr txBox="1"/>
          <p:nvPr/>
        </p:nvSpPr>
        <p:spPr>
          <a:xfrm>
            <a:off x="530091" y="1570791"/>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Esempio Carte Difesa </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pic>
        <p:nvPicPr>
          <p:cNvPr id="3" name="Immagine 2" descr="Immagine che contiene testo, schermata, Carattere, multimediale&#10;&#10;Descrizione generata automaticamente">
            <a:extLst>
              <a:ext uri="{FF2B5EF4-FFF2-40B4-BE49-F238E27FC236}">
                <a16:creationId xmlns:a16="http://schemas.microsoft.com/office/drawing/2014/main" id="{4811711B-9103-DF81-1666-08A3D0429D64}"/>
              </a:ext>
            </a:extLst>
          </p:cNvPr>
          <p:cNvPicPr>
            <a:picLocks noChangeAspect="1"/>
          </p:cNvPicPr>
          <p:nvPr/>
        </p:nvPicPr>
        <p:blipFill>
          <a:blip r:embed="rId3"/>
          <a:stretch>
            <a:fillRect/>
          </a:stretch>
        </p:blipFill>
        <p:spPr>
          <a:xfrm>
            <a:off x="634489" y="2286250"/>
            <a:ext cx="2020222" cy="2877727"/>
          </a:xfrm>
          <a:prstGeom prst="rect">
            <a:avLst/>
          </a:prstGeom>
        </p:spPr>
      </p:pic>
      <p:pic>
        <p:nvPicPr>
          <p:cNvPr id="5" name="Immagine 4" descr="Immagine che contiene testo, schermata, Sistema operativo, multimediale&#10;&#10;Descrizione generata automaticamente">
            <a:extLst>
              <a:ext uri="{FF2B5EF4-FFF2-40B4-BE49-F238E27FC236}">
                <a16:creationId xmlns:a16="http://schemas.microsoft.com/office/drawing/2014/main" id="{9098F7F7-46E8-B464-12A2-45648CF1D797}"/>
              </a:ext>
            </a:extLst>
          </p:cNvPr>
          <p:cNvPicPr>
            <a:picLocks noChangeAspect="1"/>
          </p:cNvPicPr>
          <p:nvPr/>
        </p:nvPicPr>
        <p:blipFill>
          <a:blip r:embed="rId4"/>
          <a:stretch>
            <a:fillRect/>
          </a:stretch>
        </p:blipFill>
        <p:spPr>
          <a:xfrm>
            <a:off x="3537932" y="2286250"/>
            <a:ext cx="2068136" cy="2877727"/>
          </a:xfrm>
          <a:prstGeom prst="rect">
            <a:avLst/>
          </a:prstGeom>
        </p:spPr>
      </p:pic>
      <p:pic>
        <p:nvPicPr>
          <p:cNvPr id="7" name="Immagine 6" descr="Immagine che contiene testo, schermata, multimediale, Sistema operativo&#10;&#10;Descrizione generata automaticamente">
            <a:extLst>
              <a:ext uri="{FF2B5EF4-FFF2-40B4-BE49-F238E27FC236}">
                <a16:creationId xmlns:a16="http://schemas.microsoft.com/office/drawing/2014/main" id="{C270FB16-B11C-06A9-3D61-05F772E39377}"/>
              </a:ext>
            </a:extLst>
          </p:cNvPr>
          <p:cNvPicPr>
            <a:picLocks noChangeAspect="1"/>
          </p:cNvPicPr>
          <p:nvPr/>
        </p:nvPicPr>
        <p:blipFill>
          <a:blip r:embed="rId5"/>
          <a:stretch>
            <a:fillRect/>
          </a:stretch>
        </p:blipFill>
        <p:spPr>
          <a:xfrm>
            <a:off x="6307727" y="2290060"/>
            <a:ext cx="2126164" cy="2873917"/>
          </a:xfrm>
          <a:prstGeom prst="rect">
            <a:avLst/>
          </a:prstGeom>
        </p:spPr>
      </p:pic>
    </p:spTree>
    <p:extLst>
      <p:ext uri="{BB962C8B-B14F-4D97-AF65-F5344CB8AC3E}">
        <p14:creationId xmlns:p14="http://schemas.microsoft.com/office/powerpoint/2010/main" val="1531621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492223c08f_0_26"/>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3F3F3F"/>
              </a:buClr>
              <a:buSzPts val="6660"/>
              <a:buFont typeface="Verdana"/>
              <a:buNone/>
            </a:pPr>
            <a:r>
              <a:rPr lang="it-IT" sz="4135" dirty="0" err="1">
                <a:solidFill>
                  <a:srgbClr val="3F3F3F"/>
                </a:solidFill>
                <a:latin typeface="Verdana"/>
                <a:ea typeface="Verdana"/>
                <a:cs typeface="Verdana"/>
                <a:sym typeface="Verdana"/>
              </a:rPr>
              <a:t>Mock</a:t>
            </a:r>
            <a:r>
              <a:rPr lang="it-IT" sz="4135" dirty="0">
                <a:solidFill>
                  <a:srgbClr val="3F3F3F"/>
                </a:solidFill>
                <a:latin typeface="Verdana"/>
                <a:ea typeface="Verdana"/>
                <a:cs typeface="Verdana"/>
                <a:sym typeface="Verdana"/>
              </a:rPr>
              <a:t>-up/</a:t>
            </a:r>
            <a:r>
              <a:rPr lang="it-IT" sz="4135" dirty="0" err="1">
                <a:solidFill>
                  <a:srgbClr val="3F3F3F"/>
                </a:solidFill>
                <a:latin typeface="Verdana"/>
                <a:ea typeface="Verdana"/>
                <a:cs typeface="Verdana"/>
                <a:sym typeface="Verdana"/>
              </a:rPr>
              <a:t>Schetch</a:t>
            </a:r>
            <a:r>
              <a:rPr lang="it-IT" sz="4135" dirty="0">
                <a:solidFill>
                  <a:srgbClr val="3F3F3F"/>
                </a:solidFill>
                <a:latin typeface="Verdana"/>
                <a:ea typeface="Verdana"/>
                <a:cs typeface="Verdana"/>
                <a:sym typeface="Verdana"/>
              </a:rPr>
              <a:t> del </a:t>
            </a:r>
            <a:r>
              <a:rPr lang="it-IT" sz="4135" dirty="0" err="1">
                <a:solidFill>
                  <a:srgbClr val="3F3F3F"/>
                </a:solidFill>
                <a:latin typeface="Verdana"/>
                <a:ea typeface="Verdana"/>
                <a:cs typeface="Verdana"/>
                <a:sym typeface="Verdana"/>
              </a:rPr>
              <a:t>serious</a:t>
            </a:r>
            <a:r>
              <a:rPr lang="it-IT" sz="4135" dirty="0">
                <a:solidFill>
                  <a:srgbClr val="3F3F3F"/>
                </a:solidFill>
                <a:latin typeface="Verdana"/>
                <a:ea typeface="Verdana"/>
                <a:cs typeface="Verdana"/>
                <a:sym typeface="Verdana"/>
              </a:rPr>
              <a:t> game</a:t>
            </a:r>
            <a:r>
              <a:rPr lang="it-IT" sz="4135" b="0" i="0" u="none" strike="noStrike" cap="none" dirty="0">
                <a:solidFill>
                  <a:srgbClr val="3F3F3F"/>
                </a:solidFill>
                <a:latin typeface="Verdana"/>
                <a:ea typeface="Verdana"/>
                <a:cs typeface="Verdana"/>
                <a:sym typeface="Verdana"/>
              </a:rPr>
              <a:t> </a:t>
            </a:r>
            <a:endParaRPr sz="100" b="0" i="0" u="none" strike="noStrike" cap="none" dirty="0">
              <a:solidFill>
                <a:srgbClr val="000000"/>
              </a:solidFill>
              <a:latin typeface="Arial"/>
              <a:ea typeface="Arial"/>
              <a:cs typeface="Arial"/>
              <a:sym typeface="Arial"/>
            </a:endParaRPr>
          </a:p>
        </p:txBody>
      </p:sp>
      <p:sp>
        <p:nvSpPr>
          <p:cNvPr id="90" name="Google Shape;90;g2492223c08f_0_26"/>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4" name="Segnaposto testo 3">
            <a:extLst>
              <a:ext uri="{FF2B5EF4-FFF2-40B4-BE49-F238E27FC236}">
                <a16:creationId xmlns:a16="http://schemas.microsoft.com/office/drawing/2014/main" id="{B702560F-DB85-9521-816B-9F88AA805256}"/>
              </a:ext>
            </a:extLst>
          </p:cNvPr>
          <p:cNvSpPr>
            <a:spLocks noGrp="1"/>
          </p:cNvSpPr>
          <p:nvPr>
            <p:ph type="body" idx="1"/>
          </p:nvPr>
        </p:nvSpPr>
        <p:spPr>
          <a:xfrm>
            <a:off x="375428" y="1922207"/>
            <a:ext cx="4111227" cy="4525963"/>
          </a:xfrm>
        </p:spPr>
        <p:txBody>
          <a:bodyPr/>
          <a:lstStyle/>
          <a:p>
            <a:r>
              <a:rPr lang="it-IT" dirty="0"/>
              <a:t>Phishing</a:t>
            </a:r>
          </a:p>
          <a:p>
            <a:r>
              <a:rPr lang="it-IT" dirty="0"/>
              <a:t>Malware </a:t>
            </a:r>
          </a:p>
          <a:p>
            <a:r>
              <a:rPr lang="it-IT" dirty="0" err="1"/>
              <a:t>DoS</a:t>
            </a:r>
            <a:r>
              <a:rPr lang="it-IT" dirty="0"/>
              <a:t> </a:t>
            </a:r>
          </a:p>
          <a:p>
            <a:r>
              <a:rPr lang="it-IT" dirty="0" err="1"/>
              <a:t>DDoD</a:t>
            </a:r>
            <a:r>
              <a:rPr lang="it-IT" dirty="0"/>
              <a:t> </a:t>
            </a:r>
          </a:p>
          <a:p>
            <a:r>
              <a:rPr lang="it-IT" dirty="0"/>
              <a:t>SQL Injection</a:t>
            </a:r>
          </a:p>
          <a:p>
            <a:r>
              <a:rPr lang="it-IT" dirty="0"/>
              <a:t>Ransomware</a:t>
            </a:r>
          </a:p>
          <a:p>
            <a:r>
              <a:rPr lang="it-IT" dirty="0"/>
              <a:t>Brute Force Attack </a:t>
            </a:r>
          </a:p>
          <a:p>
            <a:endParaRPr lang="it-IT" dirty="0"/>
          </a:p>
          <a:p>
            <a:r>
              <a:rPr lang="it-IT" dirty="0"/>
              <a:t>Fake SMS</a:t>
            </a:r>
          </a:p>
          <a:p>
            <a:r>
              <a:rPr lang="it-IT" dirty="0"/>
              <a:t>Kali</a:t>
            </a:r>
          </a:p>
          <a:p>
            <a:r>
              <a:rPr lang="it-IT" dirty="0"/>
              <a:t>NMAP</a:t>
            </a:r>
          </a:p>
          <a:p>
            <a:r>
              <a:rPr lang="it-IT" dirty="0" err="1"/>
              <a:t>PyPhisher</a:t>
            </a:r>
            <a:endParaRPr lang="it-IT" dirty="0"/>
          </a:p>
          <a:p>
            <a:r>
              <a:rPr lang="it-IT" dirty="0" err="1"/>
              <a:t>Shodan</a:t>
            </a:r>
            <a:endParaRPr lang="it-IT" dirty="0"/>
          </a:p>
          <a:p>
            <a:pPr marL="107950" indent="0">
              <a:buNone/>
            </a:pPr>
            <a:endParaRPr lang="it-IT" dirty="0"/>
          </a:p>
        </p:txBody>
      </p:sp>
      <p:sp>
        <p:nvSpPr>
          <p:cNvPr id="6" name="Segnaposto testo 5">
            <a:extLst>
              <a:ext uri="{FF2B5EF4-FFF2-40B4-BE49-F238E27FC236}">
                <a16:creationId xmlns:a16="http://schemas.microsoft.com/office/drawing/2014/main" id="{7D7BD0A8-7912-9274-1A71-8EFCAED90290}"/>
              </a:ext>
            </a:extLst>
          </p:cNvPr>
          <p:cNvSpPr>
            <a:spLocks noGrp="1"/>
          </p:cNvSpPr>
          <p:nvPr>
            <p:ph type="body" idx="2"/>
          </p:nvPr>
        </p:nvSpPr>
        <p:spPr>
          <a:xfrm>
            <a:off x="4572000" y="1922207"/>
            <a:ext cx="3826768" cy="4525963"/>
          </a:xfrm>
        </p:spPr>
        <p:txBody>
          <a:bodyPr/>
          <a:lstStyle/>
          <a:p>
            <a:r>
              <a:rPr lang="it-IT" dirty="0" err="1"/>
              <a:t>SpiderFoot</a:t>
            </a:r>
            <a:endParaRPr lang="it-IT" dirty="0"/>
          </a:p>
          <a:p>
            <a:endParaRPr lang="it-IT" dirty="0"/>
          </a:p>
          <a:p>
            <a:r>
              <a:rPr lang="it-IT" dirty="0"/>
              <a:t>Access Control</a:t>
            </a:r>
          </a:p>
          <a:p>
            <a:r>
              <a:rPr lang="it-IT" dirty="0"/>
              <a:t>Antivirus</a:t>
            </a:r>
          </a:p>
          <a:p>
            <a:r>
              <a:rPr lang="it-IT" dirty="0"/>
              <a:t>Autenticazione</a:t>
            </a:r>
          </a:p>
          <a:p>
            <a:r>
              <a:rPr lang="it-IT" dirty="0"/>
              <a:t>Backup</a:t>
            </a:r>
          </a:p>
          <a:p>
            <a:r>
              <a:rPr lang="it-IT" dirty="0"/>
              <a:t>Divisione Ruoli</a:t>
            </a:r>
          </a:p>
          <a:p>
            <a:r>
              <a:rPr lang="it-IT" dirty="0"/>
              <a:t>Firewall</a:t>
            </a:r>
          </a:p>
          <a:p>
            <a:r>
              <a:rPr lang="it-IT" dirty="0"/>
              <a:t>Validazione Input</a:t>
            </a:r>
          </a:p>
        </p:txBody>
      </p:sp>
      <p:sp>
        <p:nvSpPr>
          <p:cNvPr id="8" name="CasellaDiTesto 7">
            <a:extLst>
              <a:ext uri="{FF2B5EF4-FFF2-40B4-BE49-F238E27FC236}">
                <a16:creationId xmlns:a16="http://schemas.microsoft.com/office/drawing/2014/main" id="{2C4A57A2-0F2E-CDC0-1F2B-14DD1B6EF377}"/>
              </a:ext>
            </a:extLst>
          </p:cNvPr>
          <p:cNvSpPr txBox="1"/>
          <p:nvPr/>
        </p:nvSpPr>
        <p:spPr>
          <a:xfrm>
            <a:off x="543024" y="1366684"/>
            <a:ext cx="6732847" cy="369332"/>
          </a:xfrm>
          <a:prstGeom prst="rect">
            <a:avLst/>
          </a:prstGeom>
          <a:noFill/>
        </p:spPr>
        <p:txBody>
          <a:bodyPr wrap="square" rtlCol="0">
            <a:spAutoFit/>
          </a:bodyPr>
          <a:lstStyle/>
          <a:p>
            <a:r>
              <a:rPr lang="it-IT" sz="1800" b="1" dirty="0"/>
              <a:t>Elenco carte </a:t>
            </a:r>
          </a:p>
        </p:txBody>
      </p:sp>
    </p:spTree>
    <p:extLst>
      <p:ext uri="{BB962C8B-B14F-4D97-AF65-F5344CB8AC3E}">
        <p14:creationId xmlns:p14="http://schemas.microsoft.com/office/powerpoint/2010/main" val="271276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g2492223c08f_0_26"/>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5</a:t>
            </a:r>
            <a:endParaRPr sz="1400" b="0" i="0" u="none" strike="noStrike" cap="none">
              <a:solidFill>
                <a:srgbClr val="000000"/>
              </a:solidFill>
              <a:latin typeface="Arial"/>
              <a:ea typeface="Arial"/>
              <a:cs typeface="Arial"/>
              <a:sym typeface="Arial"/>
            </a:endParaRPr>
          </a:p>
        </p:txBody>
      </p:sp>
      <p:sp>
        <p:nvSpPr>
          <p:cNvPr id="3" name="Titolo 2">
            <a:extLst>
              <a:ext uri="{FF2B5EF4-FFF2-40B4-BE49-F238E27FC236}">
                <a16:creationId xmlns:a16="http://schemas.microsoft.com/office/drawing/2014/main" id="{267478F2-EF98-D809-1880-C77E7C977AB4}"/>
              </a:ext>
            </a:extLst>
          </p:cNvPr>
          <p:cNvSpPr>
            <a:spLocks noGrp="1"/>
          </p:cNvSpPr>
          <p:nvPr>
            <p:ph type="title"/>
          </p:nvPr>
        </p:nvSpPr>
        <p:spPr>
          <a:xfrm>
            <a:off x="457200" y="2276872"/>
            <a:ext cx="8229600" cy="2127980"/>
          </a:xfrm>
        </p:spPr>
        <p:txBody>
          <a:bodyPr>
            <a:normAutofit/>
          </a:bodyPr>
          <a:lstStyle/>
          <a:p>
            <a:r>
              <a:rPr lang="it-IT" sz="2800" b="1" dirty="0"/>
              <a:t>Link GitHub</a:t>
            </a:r>
            <a:br>
              <a:rPr lang="it-IT" dirty="0"/>
            </a:br>
            <a:br>
              <a:rPr lang="it-IT" dirty="0"/>
            </a:br>
            <a:r>
              <a:rPr lang="it-IT" dirty="0"/>
              <a:t>https://github.com/RikoBerserk/Cyber-Impact</a:t>
            </a:r>
          </a:p>
        </p:txBody>
      </p:sp>
    </p:spTree>
    <p:extLst>
      <p:ext uri="{BB962C8B-B14F-4D97-AF65-F5344CB8AC3E}">
        <p14:creationId xmlns:p14="http://schemas.microsoft.com/office/powerpoint/2010/main" val="1795709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9"/>
          <p:cNvSpPr txBox="1"/>
          <p:nvPr/>
        </p:nvSpPr>
        <p:spPr>
          <a:xfrm>
            <a:off x="434869" y="118965"/>
            <a:ext cx="6587643" cy="136581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dirty="0">
                <a:solidFill>
                  <a:srgbClr val="3F3F3F"/>
                </a:solidFill>
                <a:latin typeface="Verdana"/>
                <a:ea typeface="Verdana"/>
                <a:cs typeface="Verdana"/>
                <a:sym typeface="Verdana"/>
              </a:rPr>
              <a:t>Game Gaming</a:t>
            </a:r>
            <a:r>
              <a:rPr lang="it-IT" sz="6200" b="0" i="0" u="none" strike="noStrike" cap="none" dirty="0">
                <a:solidFill>
                  <a:srgbClr val="3F3F3F"/>
                </a:solidFill>
                <a:latin typeface="Verdana"/>
                <a:ea typeface="Verdana"/>
                <a:cs typeface="Verdana"/>
                <a:sym typeface="Verdana"/>
              </a:rPr>
              <a:t> </a:t>
            </a:r>
            <a:endParaRPr sz="400" b="0" i="0" u="none" strike="noStrike" cap="none" dirty="0">
              <a:solidFill>
                <a:srgbClr val="000000"/>
              </a:solidFill>
              <a:latin typeface="Arial"/>
              <a:ea typeface="Arial"/>
              <a:cs typeface="Arial"/>
              <a:sym typeface="Arial"/>
            </a:endParaRPr>
          </a:p>
        </p:txBody>
      </p:sp>
      <p:sp>
        <p:nvSpPr>
          <p:cNvPr id="58" name="Google Shape;58;p9"/>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i="0" u="none" strike="noStrike" cap="none">
                <a:solidFill>
                  <a:schemeClr val="lt1"/>
                </a:solidFill>
                <a:latin typeface="Verdana"/>
                <a:ea typeface="Verdana"/>
                <a:cs typeface="Verdana"/>
                <a:sym typeface="Verdana"/>
              </a:rPr>
              <a:t>1</a:t>
            </a:r>
            <a:endParaRPr sz="1400" b="0" i="0" u="none" strike="noStrike" cap="none">
              <a:solidFill>
                <a:srgbClr val="000000"/>
              </a:solidFill>
              <a:latin typeface="Arial"/>
              <a:ea typeface="Arial"/>
              <a:cs typeface="Arial"/>
              <a:sym typeface="Arial"/>
            </a:endParaRPr>
          </a:p>
        </p:txBody>
      </p:sp>
      <p:sp>
        <p:nvSpPr>
          <p:cNvPr id="59" name="Google Shape;59;p9"/>
          <p:cNvSpPr txBox="1"/>
          <p:nvPr/>
        </p:nvSpPr>
        <p:spPr>
          <a:xfrm>
            <a:off x="434869" y="1767616"/>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lang="it-IT"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r>
              <a:rPr lang="it-IT" sz="2000" dirty="0">
                <a:solidFill>
                  <a:schemeClr val="dk1"/>
                </a:solidFill>
                <a:latin typeface="Verdana"/>
                <a:ea typeface="Verdana"/>
                <a:cs typeface="Verdana"/>
                <a:sym typeface="Verdana"/>
              </a:rPr>
              <a:t>			Progettato da:</a:t>
            </a:r>
          </a:p>
          <a:p>
            <a:pPr marL="114300" marR="0" lvl="0" indent="0" algn="just" rtl="0">
              <a:lnSpc>
                <a:spcPct val="150000"/>
              </a:lnSpc>
              <a:spcBef>
                <a:spcPts val="400"/>
              </a:spcBef>
              <a:spcAft>
                <a:spcPts val="0"/>
              </a:spcAft>
              <a:buClr>
                <a:schemeClr val="dk1"/>
              </a:buClr>
              <a:buSzPts val="2000"/>
              <a:buFont typeface="Arial"/>
              <a:buNone/>
            </a:pPr>
            <a:endParaRPr lang="it-IT"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r>
              <a:rPr lang="it-IT" sz="2000" dirty="0">
                <a:solidFill>
                  <a:schemeClr val="dk1"/>
                </a:solidFill>
                <a:latin typeface="Verdana"/>
                <a:ea typeface="Verdana"/>
                <a:cs typeface="Verdana"/>
                <a:sym typeface="Verdana"/>
              </a:rPr>
              <a:t>		   Palmisano Rico </a:t>
            </a:r>
            <a:endParaRPr sz="2000" b="0" i="0" u="none" strike="noStrike" cap="none" dirty="0">
              <a:solidFill>
                <a:schemeClr val="dk1"/>
              </a:solidFill>
              <a:latin typeface="Verdana"/>
              <a:ea typeface="Verdana"/>
              <a:cs typeface="Verdana"/>
              <a:sym typeface="Verdana"/>
            </a:endParaRPr>
          </a:p>
        </p:txBody>
      </p:sp>
      <p:pic>
        <p:nvPicPr>
          <p:cNvPr id="5" name="Immagine 4" descr="Immagine che contiene Carattere, cerchio, Elementi grafici, logo&#10;&#10;Descrizione generata automaticamente">
            <a:extLst>
              <a:ext uri="{FF2B5EF4-FFF2-40B4-BE49-F238E27FC236}">
                <a16:creationId xmlns:a16="http://schemas.microsoft.com/office/drawing/2014/main" id="{A1FDC78A-3E05-CB6B-27D3-E432CB8819FB}"/>
              </a:ext>
            </a:extLst>
          </p:cNvPr>
          <p:cNvPicPr>
            <a:picLocks noChangeAspect="1"/>
          </p:cNvPicPr>
          <p:nvPr/>
        </p:nvPicPr>
        <p:blipFill>
          <a:blip r:embed="rId3"/>
          <a:stretch>
            <a:fillRect/>
          </a:stretch>
        </p:blipFill>
        <p:spPr>
          <a:xfrm>
            <a:off x="4773358" y="4670436"/>
            <a:ext cx="957298" cy="964700"/>
          </a:xfrm>
          <a:prstGeom prst="rect">
            <a:avLst/>
          </a:prstGeom>
        </p:spPr>
      </p:pic>
      <p:pic>
        <p:nvPicPr>
          <p:cNvPr id="7" name="Immagine 6" descr="Immagine che contiene Carattere, schermata, tipografia, design">
            <a:extLst>
              <a:ext uri="{FF2B5EF4-FFF2-40B4-BE49-F238E27FC236}">
                <a16:creationId xmlns:a16="http://schemas.microsoft.com/office/drawing/2014/main" id="{56908CDB-9E68-B04B-655C-4A41EE34836C}"/>
              </a:ext>
            </a:extLst>
          </p:cNvPr>
          <p:cNvPicPr>
            <a:picLocks noChangeAspect="1"/>
          </p:cNvPicPr>
          <p:nvPr/>
        </p:nvPicPr>
        <p:blipFill>
          <a:blip r:embed="rId4"/>
          <a:stretch>
            <a:fillRect/>
          </a:stretch>
        </p:blipFill>
        <p:spPr>
          <a:xfrm>
            <a:off x="1443454" y="2481819"/>
            <a:ext cx="5886629" cy="1075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2492223c08f_0_2"/>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3F3F3F"/>
              </a:buClr>
              <a:buSzPct val="116129"/>
              <a:buFont typeface="Verdana"/>
              <a:buNone/>
            </a:pPr>
            <a:r>
              <a:rPr lang="it-IT" sz="6200">
                <a:solidFill>
                  <a:srgbClr val="3F3F3F"/>
                </a:solidFill>
                <a:latin typeface="Verdana"/>
                <a:ea typeface="Verdana"/>
                <a:cs typeface="Verdana"/>
                <a:sym typeface="Verdana"/>
              </a:rPr>
              <a:t>Learning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66" name="Google Shape;66;g2492223c08f_0_2"/>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67" name="Google Shape;67;g2492223c08f_0_2"/>
          <p:cNvSpPr txBox="1"/>
          <p:nvPr/>
        </p:nvSpPr>
        <p:spPr>
          <a:xfrm>
            <a:off x="384701" y="1484865"/>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Competenza/Argomento scelto </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Cyber Impact è un </a:t>
            </a:r>
            <a:r>
              <a:rPr lang="it-IT" sz="2000" dirty="0" err="1">
                <a:solidFill>
                  <a:schemeClr val="dk1"/>
                </a:solidFill>
                <a:latin typeface="Verdana"/>
                <a:ea typeface="Verdana"/>
                <a:cs typeface="Verdana"/>
                <a:sym typeface="Verdana"/>
              </a:rPr>
              <a:t>Serious</a:t>
            </a:r>
            <a:r>
              <a:rPr lang="it-IT" sz="2000" dirty="0">
                <a:solidFill>
                  <a:schemeClr val="dk1"/>
                </a:solidFill>
                <a:latin typeface="Verdana"/>
                <a:ea typeface="Verdana"/>
                <a:cs typeface="Verdana"/>
                <a:sym typeface="Verdana"/>
              </a:rPr>
              <a:t> Game che tratta come argomento quello della sicurezza informatica. E’ un gioco di carte strategico in cui due hacker si affrontato in un duello cibernetico, dove ogni giocatore può costruire un mazzo personalizzato composto da carte attacco , tool di attacco e carte di difesa, cercando di superare il proprio avversario utilizzando una combinazione di conoscenze delle tecniche di sicurezza informatica.</a:t>
            </a: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2492223c08f_0_2"/>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3F3F3F"/>
              </a:buClr>
              <a:buSzPct val="116129"/>
              <a:buFont typeface="Verdana"/>
              <a:buNone/>
            </a:pPr>
            <a:r>
              <a:rPr lang="it-IT" sz="6200">
                <a:solidFill>
                  <a:srgbClr val="3F3F3F"/>
                </a:solidFill>
                <a:latin typeface="Verdana"/>
                <a:ea typeface="Verdana"/>
                <a:cs typeface="Verdana"/>
                <a:sym typeface="Verdana"/>
              </a:rPr>
              <a:t>Learning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66" name="Google Shape;66;g2492223c08f_0_2"/>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67" name="Google Shape;67;g2492223c08f_0_2"/>
          <p:cNvSpPr txBox="1"/>
          <p:nvPr/>
        </p:nvSpPr>
        <p:spPr>
          <a:xfrm>
            <a:off x="591400" y="1788550"/>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0"/>
              </a:spcBef>
              <a:spcAft>
                <a:spcPts val="0"/>
              </a:spcAft>
              <a:buClr>
                <a:schemeClr val="dk1"/>
              </a:buClr>
              <a:buSzPts val="2000"/>
            </a:pPr>
            <a:r>
              <a:rPr lang="it-IT" sz="2000" b="1" dirty="0">
                <a:solidFill>
                  <a:schemeClr val="dk1"/>
                </a:solidFill>
                <a:latin typeface="Verdana"/>
                <a:ea typeface="Verdana"/>
                <a:cs typeface="Verdana"/>
                <a:sym typeface="Verdana"/>
              </a:rPr>
              <a:t>Obiettivo di apprendimento del </a:t>
            </a:r>
            <a:r>
              <a:rPr lang="it-IT" sz="2000" b="1" dirty="0" err="1">
                <a:solidFill>
                  <a:schemeClr val="dk1"/>
                </a:solidFill>
                <a:latin typeface="Verdana"/>
                <a:ea typeface="Verdana"/>
                <a:cs typeface="Verdana"/>
                <a:sym typeface="Verdana"/>
              </a:rPr>
              <a:t>serious</a:t>
            </a:r>
            <a:r>
              <a:rPr lang="it-IT" sz="2000" b="1" dirty="0">
                <a:solidFill>
                  <a:schemeClr val="dk1"/>
                </a:solidFill>
                <a:latin typeface="Verdana"/>
                <a:ea typeface="Verdana"/>
                <a:cs typeface="Verdana"/>
                <a:sym typeface="Verdana"/>
              </a:rPr>
              <a:t> game</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L’obiettivo principale è quello di fornire al giocatore, durante la sessione di gioco, delle competenze sulla sicurezza informatica, tra cui la comprensione delle minacce informatiche(phishing, attacchi </a:t>
            </a:r>
            <a:r>
              <a:rPr lang="it-IT" sz="2000" dirty="0" err="1">
                <a:solidFill>
                  <a:schemeClr val="dk1"/>
                </a:solidFill>
                <a:latin typeface="Verdana"/>
                <a:ea typeface="Verdana"/>
                <a:cs typeface="Verdana"/>
                <a:sym typeface="Verdana"/>
              </a:rPr>
              <a:t>Dos</a:t>
            </a:r>
            <a:r>
              <a:rPr lang="it-IT" sz="2000" dirty="0">
                <a:solidFill>
                  <a:schemeClr val="dk1"/>
                </a:solidFill>
                <a:latin typeface="Verdana"/>
                <a:ea typeface="Verdana"/>
                <a:cs typeface="Verdana"/>
                <a:sym typeface="Verdana"/>
              </a:rPr>
              <a:t>,…), applicazione delle misure di sicurezza (firewall, antivirus,…), ma anche un’educazione continua mediante eventuali aggiornamenti.</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3297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2492223c08f_0_2"/>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3F3F3F"/>
              </a:buClr>
              <a:buSzPct val="116129"/>
              <a:buFont typeface="Verdana"/>
              <a:buNone/>
            </a:pPr>
            <a:r>
              <a:rPr lang="it-IT" sz="6200">
                <a:solidFill>
                  <a:srgbClr val="3F3F3F"/>
                </a:solidFill>
                <a:latin typeface="Verdana"/>
                <a:ea typeface="Verdana"/>
                <a:cs typeface="Verdana"/>
                <a:sym typeface="Verdana"/>
              </a:rPr>
              <a:t>Learning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66" name="Google Shape;66;g2492223c08f_0_2"/>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2</a:t>
            </a:r>
            <a:endParaRPr sz="1400" b="0" i="0" u="none" strike="noStrike" cap="none">
              <a:solidFill>
                <a:srgbClr val="000000"/>
              </a:solidFill>
              <a:latin typeface="Arial"/>
              <a:ea typeface="Arial"/>
              <a:cs typeface="Arial"/>
              <a:sym typeface="Arial"/>
            </a:endParaRPr>
          </a:p>
        </p:txBody>
      </p:sp>
      <p:sp>
        <p:nvSpPr>
          <p:cNvPr id="67" name="Google Shape;67;g2492223c08f_0_2"/>
          <p:cNvSpPr txBox="1"/>
          <p:nvPr/>
        </p:nvSpPr>
        <p:spPr>
          <a:xfrm>
            <a:off x="434869" y="1788550"/>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0"/>
              </a:spcBef>
              <a:spcAft>
                <a:spcPts val="0"/>
              </a:spcAft>
              <a:buClr>
                <a:schemeClr val="dk1"/>
              </a:buClr>
              <a:buSzPts val="2000"/>
            </a:pPr>
            <a:r>
              <a:rPr lang="it-IT" sz="2000" b="1" dirty="0">
                <a:solidFill>
                  <a:schemeClr val="dk1"/>
                </a:solidFill>
                <a:latin typeface="Verdana"/>
                <a:ea typeface="Verdana"/>
                <a:cs typeface="Verdana"/>
                <a:sym typeface="Verdana"/>
              </a:rPr>
              <a:t>Target Audience</a:t>
            </a:r>
            <a:endParaRPr sz="2000" b="1" dirty="0">
              <a:solidFill>
                <a:schemeClr val="dk1"/>
              </a:solidFill>
              <a:latin typeface="Verdana"/>
              <a:ea typeface="Verdana"/>
              <a:cs typeface="Verdana"/>
              <a:sym typeface="Verdana"/>
            </a:endParaRP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Cyber Impact ha un target abbastanza ampio,  in quanto è adatto:</a:t>
            </a:r>
          </a:p>
          <a:p>
            <a:pPr marL="342900" marR="0" lvl="0" indent="-342900" algn="just" rtl="0">
              <a:lnSpc>
                <a:spcPct val="150000"/>
              </a:lnSpc>
              <a:spcBef>
                <a:spcPts val="400"/>
              </a:spcBef>
              <a:spcAft>
                <a:spcPts val="0"/>
              </a:spcAft>
              <a:buFont typeface="Arial" panose="020B0604020202020204" pitchFamily="34" charset="0"/>
              <a:buChar char="•"/>
            </a:pPr>
            <a:r>
              <a:rPr lang="it-IT" sz="2000" dirty="0">
                <a:solidFill>
                  <a:schemeClr val="dk1"/>
                </a:solidFill>
                <a:latin typeface="Verdana"/>
                <a:ea typeface="Verdana"/>
                <a:cs typeface="Verdana"/>
                <a:sym typeface="Verdana"/>
              </a:rPr>
              <a:t>Agli studenti di qualsiasi età</a:t>
            </a:r>
          </a:p>
          <a:p>
            <a:pPr marL="342900" marR="0" lvl="0" indent="-342900" algn="just" rtl="0">
              <a:lnSpc>
                <a:spcPct val="150000"/>
              </a:lnSpc>
              <a:spcBef>
                <a:spcPts val="400"/>
              </a:spcBef>
              <a:spcAft>
                <a:spcPts val="0"/>
              </a:spcAft>
              <a:buFont typeface="Arial" panose="020B0604020202020204" pitchFamily="34" charset="0"/>
              <a:buChar char="•"/>
            </a:pPr>
            <a:r>
              <a:rPr lang="it-IT" sz="2000" dirty="0">
                <a:solidFill>
                  <a:schemeClr val="dk1"/>
                </a:solidFill>
                <a:latin typeface="Verdana"/>
                <a:ea typeface="Verdana"/>
                <a:cs typeface="Verdana"/>
                <a:sym typeface="Verdana"/>
              </a:rPr>
              <a:t>Agli educatori e insegnanti</a:t>
            </a:r>
          </a:p>
          <a:p>
            <a:pPr marL="342900" marR="0" lvl="0" indent="-342900" algn="just" rtl="0">
              <a:lnSpc>
                <a:spcPct val="150000"/>
              </a:lnSpc>
              <a:spcBef>
                <a:spcPts val="400"/>
              </a:spcBef>
              <a:spcAft>
                <a:spcPts val="0"/>
              </a:spcAft>
              <a:buFont typeface="Arial" panose="020B0604020202020204" pitchFamily="34" charset="0"/>
              <a:buChar char="•"/>
            </a:pPr>
            <a:r>
              <a:rPr lang="it-IT" sz="2000" dirty="0">
                <a:solidFill>
                  <a:schemeClr val="dk1"/>
                </a:solidFill>
                <a:latin typeface="Verdana"/>
                <a:ea typeface="Verdana"/>
                <a:cs typeface="Verdana"/>
                <a:sym typeface="Verdana"/>
              </a:rPr>
              <a:t>Appassionati di giochi di carte e da tavolo </a:t>
            </a:r>
          </a:p>
          <a:p>
            <a:pPr marL="342900" marR="0" lvl="0" indent="-342900" algn="just" rtl="0">
              <a:lnSpc>
                <a:spcPct val="150000"/>
              </a:lnSpc>
              <a:spcBef>
                <a:spcPts val="400"/>
              </a:spcBef>
              <a:spcAft>
                <a:spcPts val="0"/>
              </a:spcAft>
              <a:buFont typeface="Arial" panose="020B0604020202020204" pitchFamily="34" charset="0"/>
              <a:buChar char="•"/>
            </a:pPr>
            <a:r>
              <a:rPr lang="it-IT" sz="2000" dirty="0">
                <a:solidFill>
                  <a:schemeClr val="dk1"/>
                </a:solidFill>
                <a:latin typeface="Verdana"/>
                <a:ea typeface="Verdana"/>
                <a:cs typeface="Verdana"/>
                <a:sym typeface="Verdana"/>
              </a:rPr>
              <a:t>Appassionati di tecnologia in generale</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60228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a:solidFill>
                  <a:srgbClr val="3F3F3F"/>
                </a:solidFill>
                <a:latin typeface="Verdana"/>
                <a:ea typeface="Verdana"/>
                <a:cs typeface="Verdana"/>
                <a:sym typeface="Verdana"/>
              </a:rPr>
              <a:t>Gaming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620100" y="1788550"/>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Descrizione del gameplay</a:t>
            </a:r>
            <a:endParaRPr sz="2000" b="1"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r>
              <a:rPr lang="it-IT" sz="2000" b="0" i="0" u="none" strike="noStrike" cap="none" dirty="0">
                <a:solidFill>
                  <a:schemeClr val="dk1"/>
                </a:solidFill>
                <a:latin typeface="Verdana"/>
                <a:ea typeface="Verdana"/>
                <a:cs typeface="Verdana"/>
                <a:sym typeface="Verdana"/>
              </a:rPr>
              <a:t>Cyber Impact è un gioco di carte a turni</a:t>
            </a:r>
            <a:r>
              <a:rPr lang="it-IT" sz="2000" dirty="0">
                <a:solidFill>
                  <a:schemeClr val="dk1"/>
                </a:solidFill>
                <a:latin typeface="Verdana"/>
                <a:ea typeface="Verdana"/>
                <a:cs typeface="Verdana"/>
                <a:sym typeface="Verdana"/>
              </a:rPr>
              <a:t> dove ogni giocatore inizia il duello con 5 carte casuali in mano. Ogni giocatore inizia con una vita pari a 500 PS. Il gioco procede in turni alterni dove i giocatori potranno utilizzare le carte che più preferiscono basandosi sul mana(che aumenta ogni turno).</a:t>
            </a:r>
            <a:endParaRPr sz="2000" b="0" i="0" u="none" strike="noStrike" cap="none" dirty="0">
              <a:solidFill>
                <a:schemeClr val="dk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a:solidFill>
                  <a:srgbClr val="3F3F3F"/>
                </a:solidFill>
                <a:latin typeface="Verdana"/>
                <a:ea typeface="Verdana"/>
                <a:cs typeface="Verdana"/>
                <a:sym typeface="Verdana"/>
              </a:rPr>
              <a:t>Gaming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91400" y="1788550"/>
            <a:ext cx="7903800" cy="4448700"/>
          </a:xfrm>
          <a:prstGeom prst="rect">
            <a:avLst/>
          </a:prstGeom>
          <a:noFill/>
          <a:ln>
            <a:noFill/>
          </a:ln>
        </p:spPr>
        <p:txBody>
          <a:bodyPr spcFirstLastPara="1" wrap="square" lIns="91425" tIns="45700" rIns="91425" bIns="45700" anchor="t" anchorCtr="0">
            <a:noAutofit/>
          </a:bodyPr>
          <a:lstStyle/>
          <a:p>
            <a:pPr marL="101600" marR="0" lvl="0" algn="just" rtl="0">
              <a:lnSpc>
                <a:spcPct val="150000"/>
              </a:lnSpc>
              <a:spcBef>
                <a:spcPts val="400"/>
              </a:spcBef>
              <a:spcAft>
                <a:spcPts val="0"/>
              </a:spcAft>
              <a:buClr>
                <a:schemeClr val="dk1"/>
              </a:buClr>
              <a:buSzPts val="2000"/>
            </a:pPr>
            <a:r>
              <a:rPr lang="it-IT" sz="2000" b="1" dirty="0">
                <a:solidFill>
                  <a:schemeClr val="dk1"/>
                </a:solidFill>
                <a:latin typeface="Verdana"/>
                <a:ea typeface="Verdana"/>
                <a:cs typeface="Verdana"/>
                <a:sym typeface="Verdana"/>
              </a:rPr>
              <a:t>Descrizione del gameplay</a:t>
            </a: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Il turno inizia pescando una carta dal proprio mazzo, ed una volta posizionate le carte e premuto «Termina Turno», il giocatore attaccherà automaticamente  togliendo vita all’hacker nemico.</a:t>
            </a:r>
          </a:p>
          <a:p>
            <a:pPr marL="0" marR="0" lvl="0" indent="0" algn="just" rtl="0">
              <a:lnSpc>
                <a:spcPct val="150000"/>
              </a:lnSpc>
              <a:spcBef>
                <a:spcPts val="400"/>
              </a:spcBef>
              <a:spcAft>
                <a:spcPts val="0"/>
              </a:spcAft>
              <a:buNone/>
            </a:pPr>
            <a:r>
              <a:rPr lang="it-IT" sz="2000" dirty="0">
                <a:solidFill>
                  <a:schemeClr val="dk1"/>
                </a:solidFill>
                <a:latin typeface="Verdana"/>
                <a:ea typeface="Verdana"/>
                <a:cs typeface="Verdana"/>
                <a:sym typeface="Verdana"/>
              </a:rPr>
              <a:t>Gli attacchi possono essere combinati con tool per creare combo potenti, mentre le carte difesa vengono utilizzate per distruggere quelle attacco del Red Team.</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4913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a:solidFill>
                  <a:srgbClr val="3F3F3F"/>
                </a:solidFill>
                <a:latin typeface="Verdana"/>
                <a:ea typeface="Verdana"/>
                <a:cs typeface="Verdana"/>
                <a:sym typeface="Verdana"/>
              </a:rPr>
              <a:t>Gaming aspects</a:t>
            </a:r>
            <a:r>
              <a:rPr lang="it-IT" sz="6200" b="0" i="0" u="none" strike="noStrike" cap="none">
                <a:solidFill>
                  <a:srgbClr val="3F3F3F"/>
                </a:solidFill>
                <a:latin typeface="Verdana"/>
                <a:ea typeface="Verdana"/>
                <a:cs typeface="Verdana"/>
                <a:sym typeface="Verdana"/>
              </a:rPr>
              <a:t> </a:t>
            </a:r>
            <a:endParaRPr sz="400" b="0" i="0" u="none" strike="noStrike" cap="none">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91400" y="1788550"/>
            <a:ext cx="7903800" cy="4448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00"/>
              </a:spcBef>
              <a:spcAft>
                <a:spcPts val="0"/>
              </a:spcAft>
              <a:buNone/>
            </a:pPr>
            <a:r>
              <a:rPr lang="it-IT" sz="2000" b="1" dirty="0">
                <a:solidFill>
                  <a:schemeClr val="dk1"/>
                </a:solidFill>
                <a:latin typeface="Verdana"/>
                <a:ea typeface="Verdana"/>
                <a:cs typeface="Verdana"/>
                <a:sym typeface="Verdana"/>
              </a:rPr>
              <a:t>Obiettivo del gioco</a:t>
            </a:r>
            <a:endParaRPr sz="2000" b="1"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r>
              <a:rPr lang="it-IT" sz="2000" dirty="0">
                <a:solidFill>
                  <a:schemeClr val="dk1"/>
                </a:solidFill>
                <a:latin typeface="Verdana"/>
                <a:ea typeface="Verdana"/>
                <a:cs typeface="Verdana"/>
                <a:sym typeface="Verdana"/>
              </a:rPr>
              <a:t>L’obiettivo principale del gioco è quello di compromettere il sistema dell’avversario, portando a 0 la sua barra dei PS, prima che lui riesca a compromettere il tuo. Ciò si ottiene combinando insieme carte attacco e carte tool, utilizzando quando necessario carte difesa.</a:t>
            </a: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44137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492223c08f_0_10"/>
          <p:cNvSpPr txBox="1"/>
          <p:nvPr/>
        </p:nvSpPr>
        <p:spPr>
          <a:xfrm>
            <a:off x="434869" y="118965"/>
            <a:ext cx="6587700" cy="1365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7200"/>
              <a:buFont typeface="Verdana"/>
              <a:buNone/>
            </a:pPr>
            <a:r>
              <a:rPr lang="it-IT" sz="6200" dirty="0">
                <a:solidFill>
                  <a:srgbClr val="3F3F3F"/>
                </a:solidFill>
                <a:latin typeface="Verdana"/>
                <a:ea typeface="Verdana"/>
                <a:cs typeface="Verdana"/>
                <a:sym typeface="Verdana"/>
              </a:rPr>
              <a:t>Gaming </a:t>
            </a:r>
            <a:r>
              <a:rPr lang="it-IT" sz="6200" dirty="0" err="1">
                <a:solidFill>
                  <a:srgbClr val="3F3F3F"/>
                </a:solidFill>
                <a:latin typeface="Verdana"/>
                <a:ea typeface="Verdana"/>
                <a:cs typeface="Verdana"/>
                <a:sym typeface="Verdana"/>
              </a:rPr>
              <a:t>aspects</a:t>
            </a:r>
            <a:r>
              <a:rPr lang="it-IT" sz="6200" b="0" i="0" u="none" strike="noStrike" cap="none" dirty="0">
                <a:solidFill>
                  <a:srgbClr val="3F3F3F"/>
                </a:solidFill>
                <a:latin typeface="Verdana"/>
                <a:ea typeface="Verdana"/>
                <a:cs typeface="Verdana"/>
                <a:sym typeface="Verdana"/>
              </a:rPr>
              <a:t> </a:t>
            </a:r>
            <a:endParaRPr sz="400" b="0" i="0" u="none" strike="noStrike" cap="none" dirty="0">
              <a:solidFill>
                <a:srgbClr val="000000"/>
              </a:solidFill>
              <a:latin typeface="Arial"/>
              <a:ea typeface="Arial"/>
              <a:cs typeface="Arial"/>
              <a:sym typeface="Arial"/>
            </a:endParaRPr>
          </a:p>
        </p:txBody>
      </p:sp>
      <p:sp>
        <p:nvSpPr>
          <p:cNvPr id="74" name="Google Shape;74;g2492223c08f_0_10"/>
          <p:cNvSpPr/>
          <p:nvPr/>
        </p:nvSpPr>
        <p:spPr>
          <a:xfrm>
            <a:off x="7712501" y="513865"/>
            <a:ext cx="576000" cy="57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it-IT" sz="1800" b="1">
                <a:solidFill>
                  <a:schemeClr val="lt1"/>
                </a:solidFill>
                <a:latin typeface="Verdana"/>
                <a:ea typeface="Verdana"/>
                <a:cs typeface="Verdana"/>
                <a:sym typeface="Verdana"/>
              </a:rPr>
              <a:t>3</a:t>
            </a:r>
            <a:endParaRPr sz="1400" b="0" i="0" u="none" strike="noStrike" cap="none">
              <a:solidFill>
                <a:srgbClr val="000000"/>
              </a:solidFill>
              <a:latin typeface="Arial"/>
              <a:ea typeface="Arial"/>
              <a:cs typeface="Arial"/>
              <a:sym typeface="Arial"/>
            </a:endParaRPr>
          </a:p>
        </p:txBody>
      </p:sp>
      <p:sp>
        <p:nvSpPr>
          <p:cNvPr id="75" name="Google Shape;75;g2492223c08f_0_10"/>
          <p:cNvSpPr txBox="1"/>
          <p:nvPr/>
        </p:nvSpPr>
        <p:spPr>
          <a:xfrm>
            <a:off x="591400" y="1788550"/>
            <a:ext cx="7903800" cy="4448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400"/>
              </a:spcBef>
              <a:spcAft>
                <a:spcPts val="0"/>
              </a:spcAft>
              <a:buNone/>
            </a:pPr>
            <a:r>
              <a:rPr lang="it-IT" sz="2000" b="1" dirty="0">
                <a:solidFill>
                  <a:schemeClr val="dk1"/>
                </a:solidFill>
                <a:latin typeface="Verdana"/>
                <a:ea typeface="Verdana"/>
                <a:cs typeface="Verdana"/>
                <a:sym typeface="Verdana"/>
              </a:rPr>
              <a:t>Meccaniche di gioco</a:t>
            </a:r>
            <a:endParaRPr sz="2000" b="1"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r>
              <a:rPr lang="it-IT" sz="2000" dirty="0">
                <a:solidFill>
                  <a:schemeClr val="dk1"/>
                </a:solidFill>
                <a:latin typeface="Verdana"/>
                <a:ea typeface="Verdana"/>
                <a:cs typeface="Verdana"/>
                <a:sym typeface="Verdana"/>
              </a:rPr>
              <a:t>Tra le varie meccaniche di gioco abbiamo:</a:t>
            </a:r>
          </a:p>
          <a:p>
            <a:pPr marL="457200" marR="0" lvl="0" indent="-342900" algn="just" rtl="0">
              <a:lnSpc>
                <a:spcPct val="150000"/>
              </a:lnSpc>
              <a:spcBef>
                <a:spcPts val="400"/>
              </a:spcBef>
              <a:spcAft>
                <a:spcPts val="0"/>
              </a:spcAft>
              <a:buClr>
                <a:schemeClr val="dk1"/>
              </a:buClr>
              <a:buSzPts val="2000"/>
              <a:buFont typeface="Arial" panose="020B0604020202020204" pitchFamily="34" charset="0"/>
              <a:buChar char="•"/>
            </a:pPr>
            <a:r>
              <a:rPr lang="it-IT" sz="2000" dirty="0">
                <a:solidFill>
                  <a:schemeClr val="dk1"/>
                </a:solidFill>
                <a:latin typeface="Verdana"/>
                <a:ea typeface="Verdana"/>
                <a:cs typeface="Verdana"/>
                <a:sym typeface="Verdana"/>
              </a:rPr>
              <a:t>Preparazione del gioco:</a:t>
            </a:r>
          </a:p>
          <a:p>
            <a:pPr marL="114300" lvl="1" algn="just">
              <a:lnSpc>
                <a:spcPct val="150000"/>
              </a:lnSpc>
              <a:spcBef>
                <a:spcPts val="400"/>
              </a:spcBef>
              <a:buClr>
                <a:schemeClr val="dk1"/>
              </a:buClr>
              <a:buSzPts val="2000"/>
            </a:pPr>
            <a:r>
              <a:rPr lang="it-IT" sz="2000" dirty="0">
                <a:solidFill>
                  <a:schemeClr val="dk1"/>
                </a:solidFill>
                <a:latin typeface="Verdana"/>
                <a:ea typeface="Verdana"/>
                <a:cs typeface="Verdana"/>
                <a:sym typeface="Verdana"/>
              </a:rPr>
              <a:t>	Dove vengono inizializzate tutte le variabili come la 	vita e gli attacchi delle carte, ed ogni giocatore 	ottiene 5 carte casuali</a:t>
            </a:r>
          </a:p>
          <a:p>
            <a:pPr marL="114300" marR="0" lvl="0" algn="just" rtl="0">
              <a:lnSpc>
                <a:spcPct val="150000"/>
              </a:lnSpc>
              <a:spcBef>
                <a:spcPts val="400"/>
              </a:spcBef>
              <a:spcAft>
                <a:spcPts val="0"/>
              </a:spcAft>
              <a:buClr>
                <a:schemeClr val="dk1"/>
              </a:buClr>
              <a:buSzPts val="2000"/>
            </a:pPr>
            <a:endParaRPr sz="2000"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a:p>
            <a:pPr marL="114300" marR="0" lvl="0" indent="0" algn="just" rtl="0">
              <a:lnSpc>
                <a:spcPct val="150000"/>
              </a:lnSpc>
              <a:spcBef>
                <a:spcPts val="400"/>
              </a:spcBef>
              <a:spcAft>
                <a:spcPts val="0"/>
              </a:spcAft>
              <a:buClr>
                <a:schemeClr val="dk1"/>
              </a:buClr>
              <a:buSzPts val="2000"/>
              <a:buFont typeface="Arial"/>
              <a:buNone/>
            </a:pPr>
            <a:endParaRPr sz="20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446928139"/>
      </p:ext>
    </p:extLst>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779</Words>
  <Application>Microsoft Office PowerPoint</Application>
  <PresentationFormat>Presentazione su schermo (4:3)</PresentationFormat>
  <Paragraphs>145</Paragraphs>
  <Slides>18</Slides>
  <Notes>18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18</vt:i4>
      </vt:variant>
    </vt:vector>
  </HeadingPairs>
  <TitlesOfParts>
    <vt:vector size="23" baseType="lpstr">
      <vt:lpstr>Verdana</vt:lpstr>
      <vt:lpstr>Roboto</vt:lpstr>
      <vt:lpstr>Calibri</vt:lpstr>
      <vt:lpstr>Arial</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Link GitHub  https://github.com/RikoBerserk/Cyber-Impact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Santa Barletta</dc:creator>
  <cp:lastModifiedBy>rikoundici@gmail.com</cp:lastModifiedBy>
  <cp:revision>9</cp:revision>
  <dcterms:created xsi:type="dcterms:W3CDTF">2015-09-09T09:29:36Z</dcterms:created>
  <dcterms:modified xsi:type="dcterms:W3CDTF">2024-07-04T20:00:41Z</dcterms:modified>
</cp:coreProperties>
</file>